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9" r:id="rId3"/>
    <p:sldId id="299" r:id="rId4"/>
    <p:sldId id="265" r:id="rId5"/>
    <p:sldId id="263" r:id="rId6"/>
    <p:sldId id="313" r:id="rId7"/>
    <p:sldId id="314" r:id="rId8"/>
    <p:sldId id="315" r:id="rId9"/>
    <p:sldId id="270" r:id="rId10"/>
    <p:sldId id="311" r:id="rId11"/>
    <p:sldId id="323" r:id="rId12"/>
    <p:sldId id="318" r:id="rId13"/>
    <p:sldId id="319" r:id="rId14"/>
    <p:sldId id="320" r:id="rId15"/>
    <p:sldId id="321" r:id="rId16"/>
    <p:sldId id="264" r:id="rId17"/>
    <p:sldId id="271" r:id="rId18"/>
    <p:sldId id="295" r:id="rId19"/>
    <p:sldId id="317" r:id="rId20"/>
    <p:sldId id="266" r:id="rId21"/>
    <p:sldId id="272" r:id="rId22"/>
    <p:sldId id="301" r:id="rId23"/>
    <p:sldId id="300" r:id="rId24"/>
    <p:sldId id="305" r:id="rId25"/>
    <p:sldId id="310" r:id="rId26"/>
    <p:sldId id="308" r:id="rId27"/>
    <p:sldId id="302" r:id="rId28"/>
    <p:sldId id="307" r:id="rId29"/>
    <p:sldId id="273" r:id="rId30"/>
    <p:sldId id="303" r:id="rId31"/>
    <p:sldId id="296" r:id="rId32"/>
    <p:sldId id="275" r:id="rId33"/>
    <p:sldId id="304" r:id="rId34"/>
    <p:sldId id="281" r:id="rId35"/>
    <p:sldId id="282"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8063" autoAdjust="0"/>
  </p:normalViewPr>
  <p:slideViewPr>
    <p:cSldViewPr>
      <p:cViewPr varScale="1">
        <p:scale>
          <a:sx n="73" d="100"/>
          <a:sy n="73" d="100"/>
        </p:scale>
        <p:origin x="-4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79378-2CA8-4F33-B7AC-34E6A72FF24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B298BD69-1024-4C72-A9B5-CCA1558928BD}">
      <dgm:prSet phldrT="[Metin]"/>
      <dgm:spPr/>
      <dgm:t>
        <a:bodyPr/>
        <a:lstStyle/>
        <a:p>
          <a:r>
            <a:rPr lang="tr-TR" dirty="0" smtClean="0"/>
            <a:t>4</a:t>
          </a:r>
          <a:endParaRPr lang="tr-TR" dirty="0"/>
        </a:p>
      </dgm:t>
    </dgm:pt>
    <dgm:pt modelId="{AB9C7CB6-53C1-4C16-86D8-1849A41F77A2}" type="parTrans" cxnId="{FFCD7E13-9561-4992-9788-155257E4742B}">
      <dgm:prSet/>
      <dgm:spPr/>
      <dgm:t>
        <a:bodyPr/>
        <a:lstStyle/>
        <a:p>
          <a:endParaRPr lang="tr-TR"/>
        </a:p>
      </dgm:t>
    </dgm:pt>
    <dgm:pt modelId="{EA838D27-B273-4346-BEA2-6E06A3BE2C69}" type="sibTrans" cxnId="{FFCD7E13-9561-4992-9788-155257E4742B}">
      <dgm:prSet/>
      <dgm:spPr/>
      <dgm:t>
        <a:bodyPr/>
        <a:lstStyle/>
        <a:p>
          <a:endParaRPr lang="tr-TR"/>
        </a:p>
      </dgm:t>
    </dgm:pt>
    <dgm:pt modelId="{9A2810EB-C077-407E-8528-73210C698773}">
      <dgm:prSet phldrT="[Metin]"/>
      <dgm:spPr/>
      <dgm:t>
        <a:bodyPr/>
        <a:lstStyle/>
        <a:p>
          <a:r>
            <a:rPr lang="tr-TR" dirty="0" smtClean="0"/>
            <a:t>TÜRKÇE</a:t>
          </a:r>
          <a:endParaRPr lang="tr-TR" dirty="0"/>
        </a:p>
      </dgm:t>
    </dgm:pt>
    <dgm:pt modelId="{5FE1577B-3B7E-4801-8CC2-68186C62E6B6}" type="parTrans" cxnId="{DC6AB07D-CC85-488F-A516-221DFAAC5859}">
      <dgm:prSet/>
      <dgm:spPr/>
      <dgm:t>
        <a:bodyPr/>
        <a:lstStyle/>
        <a:p>
          <a:endParaRPr lang="tr-TR"/>
        </a:p>
      </dgm:t>
    </dgm:pt>
    <dgm:pt modelId="{9D6F6B0F-1D14-40AC-AE03-64CE6468DC60}" type="sibTrans" cxnId="{DC6AB07D-CC85-488F-A516-221DFAAC5859}">
      <dgm:prSet/>
      <dgm:spPr/>
      <dgm:t>
        <a:bodyPr/>
        <a:lstStyle/>
        <a:p>
          <a:endParaRPr lang="tr-TR"/>
        </a:p>
      </dgm:t>
    </dgm:pt>
    <dgm:pt modelId="{32BABA70-DD03-4426-A433-6AE0DE701DE5}">
      <dgm:prSet phldrT="[Metin]"/>
      <dgm:spPr/>
      <dgm:t>
        <a:bodyPr/>
        <a:lstStyle/>
        <a:p>
          <a:r>
            <a:rPr lang="tr-TR" dirty="0" smtClean="0"/>
            <a:t>4</a:t>
          </a:r>
          <a:endParaRPr lang="tr-TR" dirty="0"/>
        </a:p>
      </dgm:t>
    </dgm:pt>
    <dgm:pt modelId="{F4D514BD-D0C9-4EF0-BE7B-F8264F0E4702}" type="parTrans" cxnId="{2F35C2E7-BA91-413A-A610-9B2BCCBD0B2A}">
      <dgm:prSet/>
      <dgm:spPr/>
      <dgm:t>
        <a:bodyPr/>
        <a:lstStyle/>
        <a:p>
          <a:endParaRPr lang="tr-TR"/>
        </a:p>
      </dgm:t>
    </dgm:pt>
    <dgm:pt modelId="{8BC7F3CD-A621-4322-A71B-CE8035E4D2DA}" type="sibTrans" cxnId="{2F35C2E7-BA91-413A-A610-9B2BCCBD0B2A}">
      <dgm:prSet/>
      <dgm:spPr/>
      <dgm:t>
        <a:bodyPr/>
        <a:lstStyle/>
        <a:p>
          <a:endParaRPr lang="tr-TR"/>
        </a:p>
      </dgm:t>
    </dgm:pt>
    <dgm:pt modelId="{FAD729FD-1387-4500-A61D-0B323C571FBF}">
      <dgm:prSet phldrT="[Metin]"/>
      <dgm:spPr/>
      <dgm:t>
        <a:bodyPr/>
        <a:lstStyle/>
        <a:p>
          <a:r>
            <a:rPr lang="tr-TR" dirty="0" smtClean="0"/>
            <a:t>MATEMATİK</a:t>
          </a:r>
          <a:endParaRPr lang="tr-TR" dirty="0"/>
        </a:p>
      </dgm:t>
    </dgm:pt>
    <dgm:pt modelId="{1BF4A7E0-F912-4C07-8CD8-270E4AB67841}" type="parTrans" cxnId="{3DDA3F89-92D6-4845-8474-248E3CCB11FA}">
      <dgm:prSet/>
      <dgm:spPr/>
      <dgm:t>
        <a:bodyPr/>
        <a:lstStyle/>
        <a:p>
          <a:endParaRPr lang="tr-TR"/>
        </a:p>
      </dgm:t>
    </dgm:pt>
    <dgm:pt modelId="{5816DFE7-3E76-484F-8407-CD94EED3F8A4}" type="sibTrans" cxnId="{3DDA3F89-92D6-4845-8474-248E3CCB11FA}">
      <dgm:prSet/>
      <dgm:spPr/>
      <dgm:t>
        <a:bodyPr/>
        <a:lstStyle/>
        <a:p>
          <a:endParaRPr lang="tr-TR"/>
        </a:p>
      </dgm:t>
    </dgm:pt>
    <dgm:pt modelId="{6787C299-1479-4EDE-89C9-D7B6835060B4}">
      <dgm:prSet phldrT="[Metin]"/>
      <dgm:spPr/>
      <dgm:t>
        <a:bodyPr/>
        <a:lstStyle/>
        <a:p>
          <a:r>
            <a:rPr lang="tr-TR" dirty="0" smtClean="0"/>
            <a:t>4</a:t>
          </a:r>
          <a:endParaRPr lang="tr-TR" dirty="0"/>
        </a:p>
      </dgm:t>
    </dgm:pt>
    <dgm:pt modelId="{8F44FE50-F2F3-4F1C-940C-BE967B996112}" type="parTrans" cxnId="{C2D3A73D-22C4-43BA-8007-65806EC9343F}">
      <dgm:prSet/>
      <dgm:spPr/>
      <dgm:t>
        <a:bodyPr/>
        <a:lstStyle/>
        <a:p>
          <a:endParaRPr lang="tr-TR"/>
        </a:p>
      </dgm:t>
    </dgm:pt>
    <dgm:pt modelId="{F9687D31-1C53-4104-B9B8-84015FC5B16D}" type="sibTrans" cxnId="{C2D3A73D-22C4-43BA-8007-65806EC9343F}">
      <dgm:prSet/>
      <dgm:spPr/>
      <dgm:t>
        <a:bodyPr/>
        <a:lstStyle/>
        <a:p>
          <a:endParaRPr lang="tr-TR"/>
        </a:p>
      </dgm:t>
    </dgm:pt>
    <dgm:pt modelId="{C6D4B74E-D3E4-4B9A-BDA0-DD20E1FF401B}">
      <dgm:prSet phldrT="[Metin]"/>
      <dgm:spPr/>
      <dgm:t>
        <a:bodyPr/>
        <a:lstStyle/>
        <a:p>
          <a:r>
            <a:rPr lang="tr-TR" dirty="0" smtClean="0"/>
            <a:t>FEN BİLİMLERİ</a:t>
          </a:r>
          <a:endParaRPr lang="tr-TR" dirty="0"/>
        </a:p>
      </dgm:t>
    </dgm:pt>
    <dgm:pt modelId="{A1B3B9E5-D67C-4412-AC60-116568715031}" type="parTrans" cxnId="{1DF6FE49-15CE-4B16-9F8E-5FF21DE5E665}">
      <dgm:prSet/>
      <dgm:spPr/>
      <dgm:t>
        <a:bodyPr/>
        <a:lstStyle/>
        <a:p>
          <a:endParaRPr lang="tr-TR"/>
        </a:p>
      </dgm:t>
    </dgm:pt>
    <dgm:pt modelId="{2793ABB7-D6C9-48F1-B6C7-D6F91798DD31}" type="sibTrans" cxnId="{1DF6FE49-15CE-4B16-9F8E-5FF21DE5E665}">
      <dgm:prSet/>
      <dgm:spPr/>
      <dgm:t>
        <a:bodyPr/>
        <a:lstStyle/>
        <a:p>
          <a:endParaRPr lang="tr-TR"/>
        </a:p>
      </dgm:t>
    </dgm:pt>
    <dgm:pt modelId="{A9AF299D-9A1F-4C06-BEEF-70039F813202}" type="pres">
      <dgm:prSet presAssocID="{2D979378-2CA8-4F33-B7AC-34E6A72FF241}" presName="Name0" presStyleCnt="0">
        <dgm:presLayoutVars>
          <dgm:dir/>
          <dgm:animLvl val="lvl"/>
          <dgm:resizeHandles val="exact"/>
        </dgm:presLayoutVars>
      </dgm:prSet>
      <dgm:spPr/>
      <dgm:t>
        <a:bodyPr/>
        <a:lstStyle/>
        <a:p>
          <a:endParaRPr lang="tr-TR"/>
        </a:p>
      </dgm:t>
    </dgm:pt>
    <dgm:pt modelId="{0A0DB64A-B902-4E1B-BABB-490D190C8463}" type="pres">
      <dgm:prSet presAssocID="{B298BD69-1024-4C72-A9B5-CCA1558928BD}" presName="linNode" presStyleCnt="0"/>
      <dgm:spPr/>
    </dgm:pt>
    <dgm:pt modelId="{77CB39CF-CDF9-4930-B88D-B1192C8EE0D2}" type="pres">
      <dgm:prSet presAssocID="{B298BD69-1024-4C72-A9B5-CCA1558928BD}" presName="parentText" presStyleLbl="node1" presStyleIdx="0" presStyleCnt="3">
        <dgm:presLayoutVars>
          <dgm:chMax val="1"/>
          <dgm:bulletEnabled val="1"/>
        </dgm:presLayoutVars>
      </dgm:prSet>
      <dgm:spPr/>
      <dgm:t>
        <a:bodyPr/>
        <a:lstStyle/>
        <a:p>
          <a:endParaRPr lang="tr-TR"/>
        </a:p>
      </dgm:t>
    </dgm:pt>
    <dgm:pt modelId="{4195B8F5-D70C-46D8-9530-9E2F083EAABF}" type="pres">
      <dgm:prSet presAssocID="{B298BD69-1024-4C72-A9B5-CCA1558928BD}" presName="descendantText" presStyleLbl="alignAccFollowNode1" presStyleIdx="0" presStyleCnt="3">
        <dgm:presLayoutVars>
          <dgm:bulletEnabled val="1"/>
        </dgm:presLayoutVars>
      </dgm:prSet>
      <dgm:spPr/>
      <dgm:t>
        <a:bodyPr/>
        <a:lstStyle/>
        <a:p>
          <a:endParaRPr lang="tr-TR"/>
        </a:p>
      </dgm:t>
    </dgm:pt>
    <dgm:pt modelId="{FA8C48EC-222F-4A6F-A371-CA91A3F3B581}" type="pres">
      <dgm:prSet presAssocID="{EA838D27-B273-4346-BEA2-6E06A3BE2C69}" presName="sp" presStyleCnt="0"/>
      <dgm:spPr/>
    </dgm:pt>
    <dgm:pt modelId="{5A80C1CA-4F84-4E34-A33A-A5F3CB6D6752}" type="pres">
      <dgm:prSet presAssocID="{32BABA70-DD03-4426-A433-6AE0DE701DE5}" presName="linNode" presStyleCnt="0"/>
      <dgm:spPr/>
    </dgm:pt>
    <dgm:pt modelId="{9A56968B-1364-42CB-9693-5C0195680F4C}" type="pres">
      <dgm:prSet presAssocID="{32BABA70-DD03-4426-A433-6AE0DE701DE5}" presName="parentText" presStyleLbl="node1" presStyleIdx="1" presStyleCnt="3">
        <dgm:presLayoutVars>
          <dgm:chMax val="1"/>
          <dgm:bulletEnabled val="1"/>
        </dgm:presLayoutVars>
      </dgm:prSet>
      <dgm:spPr/>
      <dgm:t>
        <a:bodyPr/>
        <a:lstStyle/>
        <a:p>
          <a:endParaRPr lang="tr-TR"/>
        </a:p>
      </dgm:t>
    </dgm:pt>
    <dgm:pt modelId="{FF0EA747-1AFA-41B7-921F-A6B27EAA57F2}" type="pres">
      <dgm:prSet presAssocID="{32BABA70-DD03-4426-A433-6AE0DE701DE5}" presName="descendantText" presStyleLbl="alignAccFollowNode1" presStyleIdx="1" presStyleCnt="3">
        <dgm:presLayoutVars>
          <dgm:bulletEnabled val="1"/>
        </dgm:presLayoutVars>
      </dgm:prSet>
      <dgm:spPr/>
      <dgm:t>
        <a:bodyPr/>
        <a:lstStyle/>
        <a:p>
          <a:endParaRPr lang="tr-TR"/>
        </a:p>
      </dgm:t>
    </dgm:pt>
    <dgm:pt modelId="{CDFAA81A-FA23-47AA-8B11-DB8B58D8E597}" type="pres">
      <dgm:prSet presAssocID="{8BC7F3CD-A621-4322-A71B-CE8035E4D2DA}" presName="sp" presStyleCnt="0"/>
      <dgm:spPr/>
    </dgm:pt>
    <dgm:pt modelId="{D241AE4E-3BED-4851-A6C7-F28C839F04B0}" type="pres">
      <dgm:prSet presAssocID="{6787C299-1479-4EDE-89C9-D7B6835060B4}" presName="linNode" presStyleCnt="0"/>
      <dgm:spPr/>
    </dgm:pt>
    <dgm:pt modelId="{6FF00669-4CD1-41F0-9EDB-57C38A021773}" type="pres">
      <dgm:prSet presAssocID="{6787C299-1479-4EDE-89C9-D7B6835060B4}" presName="parentText" presStyleLbl="node1" presStyleIdx="2" presStyleCnt="3">
        <dgm:presLayoutVars>
          <dgm:chMax val="1"/>
          <dgm:bulletEnabled val="1"/>
        </dgm:presLayoutVars>
      </dgm:prSet>
      <dgm:spPr/>
      <dgm:t>
        <a:bodyPr/>
        <a:lstStyle/>
        <a:p>
          <a:endParaRPr lang="tr-TR"/>
        </a:p>
      </dgm:t>
    </dgm:pt>
    <dgm:pt modelId="{283FBD25-3404-4A74-A277-450A3E5ACCE0}" type="pres">
      <dgm:prSet presAssocID="{6787C299-1479-4EDE-89C9-D7B6835060B4}" presName="descendantText" presStyleLbl="alignAccFollowNode1" presStyleIdx="2" presStyleCnt="3">
        <dgm:presLayoutVars>
          <dgm:bulletEnabled val="1"/>
        </dgm:presLayoutVars>
      </dgm:prSet>
      <dgm:spPr/>
      <dgm:t>
        <a:bodyPr/>
        <a:lstStyle/>
        <a:p>
          <a:endParaRPr lang="tr-TR"/>
        </a:p>
      </dgm:t>
    </dgm:pt>
  </dgm:ptLst>
  <dgm:cxnLst>
    <dgm:cxn modelId="{BFE5FD78-C75B-46D5-A561-99190CE9E93D}" type="presOf" srcId="{FAD729FD-1387-4500-A61D-0B323C571FBF}" destId="{FF0EA747-1AFA-41B7-921F-A6B27EAA57F2}" srcOrd="0" destOrd="0" presId="urn:microsoft.com/office/officeart/2005/8/layout/vList5"/>
    <dgm:cxn modelId="{3DDA3F89-92D6-4845-8474-248E3CCB11FA}" srcId="{32BABA70-DD03-4426-A433-6AE0DE701DE5}" destId="{FAD729FD-1387-4500-A61D-0B323C571FBF}" srcOrd="0" destOrd="0" parTransId="{1BF4A7E0-F912-4C07-8CD8-270E4AB67841}" sibTransId="{5816DFE7-3E76-484F-8407-CD94EED3F8A4}"/>
    <dgm:cxn modelId="{DC6AB07D-CC85-488F-A516-221DFAAC5859}" srcId="{B298BD69-1024-4C72-A9B5-CCA1558928BD}" destId="{9A2810EB-C077-407E-8528-73210C698773}" srcOrd="0" destOrd="0" parTransId="{5FE1577B-3B7E-4801-8CC2-68186C62E6B6}" sibTransId="{9D6F6B0F-1D14-40AC-AE03-64CE6468DC60}"/>
    <dgm:cxn modelId="{2F35C2E7-BA91-413A-A610-9B2BCCBD0B2A}" srcId="{2D979378-2CA8-4F33-B7AC-34E6A72FF241}" destId="{32BABA70-DD03-4426-A433-6AE0DE701DE5}" srcOrd="1" destOrd="0" parTransId="{F4D514BD-D0C9-4EF0-BE7B-F8264F0E4702}" sibTransId="{8BC7F3CD-A621-4322-A71B-CE8035E4D2DA}"/>
    <dgm:cxn modelId="{20356CCF-4ED8-41B4-95CE-C2993E3897DD}" type="presOf" srcId="{C6D4B74E-D3E4-4B9A-BDA0-DD20E1FF401B}" destId="{283FBD25-3404-4A74-A277-450A3E5ACCE0}" srcOrd="0" destOrd="0" presId="urn:microsoft.com/office/officeart/2005/8/layout/vList5"/>
    <dgm:cxn modelId="{4133A7C2-FD94-4DB8-B57C-57B0D0DB3B2C}" type="presOf" srcId="{6787C299-1479-4EDE-89C9-D7B6835060B4}" destId="{6FF00669-4CD1-41F0-9EDB-57C38A021773}" srcOrd="0" destOrd="0" presId="urn:microsoft.com/office/officeart/2005/8/layout/vList5"/>
    <dgm:cxn modelId="{1DF6FE49-15CE-4B16-9F8E-5FF21DE5E665}" srcId="{6787C299-1479-4EDE-89C9-D7B6835060B4}" destId="{C6D4B74E-D3E4-4B9A-BDA0-DD20E1FF401B}" srcOrd="0" destOrd="0" parTransId="{A1B3B9E5-D67C-4412-AC60-116568715031}" sibTransId="{2793ABB7-D6C9-48F1-B6C7-D6F91798DD31}"/>
    <dgm:cxn modelId="{DB6CD569-8C91-4075-BFFF-689F610A96CD}" type="presOf" srcId="{2D979378-2CA8-4F33-B7AC-34E6A72FF241}" destId="{A9AF299D-9A1F-4C06-BEEF-70039F813202}" srcOrd="0" destOrd="0" presId="urn:microsoft.com/office/officeart/2005/8/layout/vList5"/>
    <dgm:cxn modelId="{C2D3A73D-22C4-43BA-8007-65806EC9343F}" srcId="{2D979378-2CA8-4F33-B7AC-34E6A72FF241}" destId="{6787C299-1479-4EDE-89C9-D7B6835060B4}" srcOrd="2" destOrd="0" parTransId="{8F44FE50-F2F3-4F1C-940C-BE967B996112}" sibTransId="{F9687D31-1C53-4104-B9B8-84015FC5B16D}"/>
    <dgm:cxn modelId="{FFCD7E13-9561-4992-9788-155257E4742B}" srcId="{2D979378-2CA8-4F33-B7AC-34E6A72FF241}" destId="{B298BD69-1024-4C72-A9B5-CCA1558928BD}" srcOrd="0" destOrd="0" parTransId="{AB9C7CB6-53C1-4C16-86D8-1849A41F77A2}" sibTransId="{EA838D27-B273-4346-BEA2-6E06A3BE2C69}"/>
    <dgm:cxn modelId="{C6569F00-3291-4CC7-BB99-62A8D6791E33}" type="presOf" srcId="{32BABA70-DD03-4426-A433-6AE0DE701DE5}" destId="{9A56968B-1364-42CB-9693-5C0195680F4C}" srcOrd="0" destOrd="0" presId="urn:microsoft.com/office/officeart/2005/8/layout/vList5"/>
    <dgm:cxn modelId="{1458E1C7-3271-4619-8D96-715835009A21}" type="presOf" srcId="{B298BD69-1024-4C72-A9B5-CCA1558928BD}" destId="{77CB39CF-CDF9-4930-B88D-B1192C8EE0D2}" srcOrd="0" destOrd="0" presId="urn:microsoft.com/office/officeart/2005/8/layout/vList5"/>
    <dgm:cxn modelId="{5E61AEE5-EB4F-4A25-A1E9-44D28A5BB2DD}" type="presOf" srcId="{9A2810EB-C077-407E-8528-73210C698773}" destId="{4195B8F5-D70C-46D8-9530-9E2F083EAABF}" srcOrd="0" destOrd="0" presId="urn:microsoft.com/office/officeart/2005/8/layout/vList5"/>
    <dgm:cxn modelId="{FC091409-1B3E-40B4-8A17-5BF6E0C1F71A}" type="presParOf" srcId="{A9AF299D-9A1F-4C06-BEEF-70039F813202}" destId="{0A0DB64A-B902-4E1B-BABB-490D190C8463}" srcOrd="0" destOrd="0" presId="urn:microsoft.com/office/officeart/2005/8/layout/vList5"/>
    <dgm:cxn modelId="{1C182099-30B2-43D7-AFEB-78DBA5DA5BD2}" type="presParOf" srcId="{0A0DB64A-B902-4E1B-BABB-490D190C8463}" destId="{77CB39CF-CDF9-4930-B88D-B1192C8EE0D2}" srcOrd="0" destOrd="0" presId="urn:microsoft.com/office/officeart/2005/8/layout/vList5"/>
    <dgm:cxn modelId="{E807CBEC-425E-4CFD-9270-235E6774C0FB}" type="presParOf" srcId="{0A0DB64A-B902-4E1B-BABB-490D190C8463}" destId="{4195B8F5-D70C-46D8-9530-9E2F083EAABF}" srcOrd="1" destOrd="0" presId="urn:microsoft.com/office/officeart/2005/8/layout/vList5"/>
    <dgm:cxn modelId="{4CDB6BDF-07F2-451D-8FA7-AAAB83F4B89B}" type="presParOf" srcId="{A9AF299D-9A1F-4C06-BEEF-70039F813202}" destId="{FA8C48EC-222F-4A6F-A371-CA91A3F3B581}" srcOrd="1" destOrd="0" presId="urn:microsoft.com/office/officeart/2005/8/layout/vList5"/>
    <dgm:cxn modelId="{3509B111-AE72-4B73-AC16-9C7E5D211436}" type="presParOf" srcId="{A9AF299D-9A1F-4C06-BEEF-70039F813202}" destId="{5A80C1CA-4F84-4E34-A33A-A5F3CB6D6752}" srcOrd="2" destOrd="0" presId="urn:microsoft.com/office/officeart/2005/8/layout/vList5"/>
    <dgm:cxn modelId="{E7BFDBCF-95FE-4F35-BA16-6562665A84B9}" type="presParOf" srcId="{5A80C1CA-4F84-4E34-A33A-A5F3CB6D6752}" destId="{9A56968B-1364-42CB-9693-5C0195680F4C}" srcOrd="0" destOrd="0" presId="urn:microsoft.com/office/officeart/2005/8/layout/vList5"/>
    <dgm:cxn modelId="{6B37F175-78C2-421F-AB82-7669573ADADC}" type="presParOf" srcId="{5A80C1CA-4F84-4E34-A33A-A5F3CB6D6752}" destId="{FF0EA747-1AFA-41B7-921F-A6B27EAA57F2}" srcOrd="1" destOrd="0" presId="urn:microsoft.com/office/officeart/2005/8/layout/vList5"/>
    <dgm:cxn modelId="{37435E00-F12E-402A-8FEE-E76B4ACF7EAC}" type="presParOf" srcId="{A9AF299D-9A1F-4C06-BEEF-70039F813202}" destId="{CDFAA81A-FA23-47AA-8B11-DB8B58D8E597}" srcOrd="3" destOrd="0" presId="urn:microsoft.com/office/officeart/2005/8/layout/vList5"/>
    <dgm:cxn modelId="{2EBD5536-1DA8-4E63-8205-AE365C499C0F}" type="presParOf" srcId="{A9AF299D-9A1F-4C06-BEEF-70039F813202}" destId="{D241AE4E-3BED-4851-A6C7-F28C839F04B0}" srcOrd="4" destOrd="0" presId="urn:microsoft.com/office/officeart/2005/8/layout/vList5"/>
    <dgm:cxn modelId="{9671EA12-EE90-4B4D-AF79-1B6B06FE2AB7}" type="presParOf" srcId="{D241AE4E-3BED-4851-A6C7-F28C839F04B0}" destId="{6FF00669-4CD1-41F0-9EDB-57C38A021773}" srcOrd="0" destOrd="0" presId="urn:microsoft.com/office/officeart/2005/8/layout/vList5"/>
    <dgm:cxn modelId="{644B0552-B812-4C0E-ABD7-3B3C11F330DC}" type="presParOf" srcId="{D241AE4E-3BED-4851-A6C7-F28C839F04B0}" destId="{283FBD25-3404-4A74-A277-450A3E5ACCE0}"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79378-2CA8-4F33-B7AC-34E6A72FF24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B298BD69-1024-4C72-A9B5-CCA1558928BD}">
      <dgm:prSet phldrT="[Metin]"/>
      <dgm:spPr/>
      <dgm:t>
        <a:bodyPr/>
        <a:lstStyle/>
        <a:p>
          <a:r>
            <a:rPr lang="tr-TR" dirty="0" smtClean="0"/>
            <a:t>1</a:t>
          </a:r>
          <a:endParaRPr lang="tr-TR" dirty="0"/>
        </a:p>
      </dgm:t>
    </dgm:pt>
    <dgm:pt modelId="{AB9C7CB6-53C1-4C16-86D8-1849A41F77A2}" type="parTrans" cxnId="{FFCD7E13-9561-4992-9788-155257E4742B}">
      <dgm:prSet/>
      <dgm:spPr/>
      <dgm:t>
        <a:bodyPr/>
        <a:lstStyle/>
        <a:p>
          <a:endParaRPr lang="tr-TR"/>
        </a:p>
      </dgm:t>
    </dgm:pt>
    <dgm:pt modelId="{EA838D27-B273-4346-BEA2-6E06A3BE2C69}" type="sibTrans" cxnId="{FFCD7E13-9561-4992-9788-155257E4742B}">
      <dgm:prSet/>
      <dgm:spPr/>
      <dgm:t>
        <a:bodyPr/>
        <a:lstStyle/>
        <a:p>
          <a:endParaRPr lang="tr-TR"/>
        </a:p>
      </dgm:t>
    </dgm:pt>
    <dgm:pt modelId="{9A2810EB-C077-407E-8528-73210C698773}">
      <dgm:prSet phldrT="[Metin]" custT="1"/>
      <dgm:spPr/>
      <dgm:t>
        <a:bodyPr/>
        <a:lstStyle/>
        <a:p>
          <a:r>
            <a:rPr lang="tr-TR" sz="2300" dirty="0" smtClean="0"/>
            <a:t>T.C. İNKILAP TARİHİ VE ATATÜRKÇÜLÜK</a:t>
          </a:r>
          <a:endParaRPr lang="tr-TR" sz="2300" dirty="0"/>
        </a:p>
      </dgm:t>
    </dgm:pt>
    <dgm:pt modelId="{5FE1577B-3B7E-4801-8CC2-68186C62E6B6}" type="parTrans" cxnId="{DC6AB07D-CC85-488F-A516-221DFAAC5859}">
      <dgm:prSet/>
      <dgm:spPr/>
      <dgm:t>
        <a:bodyPr/>
        <a:lstStyle/>
        <a:p>
          <a:endParaRPr lang="tr-TR"/>
        </a:p>
      </dgm:t>
    </dgm:pt>
    <dgm:pt modelId="{9D6F6B0F-1D14-40AC-AE03-64CE6468DC60}" type="sibTrans" cxnId="{DC6AB07D-CC85-488F-A516-221DFAAC5859}">
      <dgm:prSet/>
      <dgm:spPr/>
      <dgm:t>
        <a:bodyPr/>
        <a:lstStyle/>
        <a:p>
          <a:endParaRPr lang="tr-TR"/>
        </a:p>
      </dgm:t>
    </dgm:pt>
    <dgm:pt modelId="{32BABA70-DD03-4426-A433-6AE0DE701DE5}">
      <dgm:prSet phldrT="[Metin]"/>
      <dgm:spPr/>
      <dgm:t>
        <a:bodyPr/>
        <a:lstStyle/>
        <a:p>
          <a:r>
            <a:rPr lang="tr-TR" dirty="0" smtClean="0"/>
            <a:t>1</a:t>
          </a:r>
          <a:endParaRPr lang="tr-TR" dirty="0"/>
        </a:p>
      </dgm:t>
    </dgm:pt>
    <dgm:pt modelId="{F4D514BD-D0C9-4EF0-BE7B-F8264F0E4702}" type="parTrans" cxnId="{2F35C2E7-BA91-413A-A610-9B2BCCBD0B2A}">
      <dgm:prSet/>
      <dgm:spPr/>
      <dgm:t>
        <a:bodyPr/>
        <a:lstStyle/>
        <a:p>
          <a:endParaRPr lang="tr-TR"/>
        </a:p>
      </dgm:t>
    </dgm:pt>
    <dgm:pt modelId="{8BC7F3CD-A621-4322-A71B-CE8035E4D2DA}" type="sibTrans" cxnId="{2F35C2E7-BA91-413A-A610-9B2BCCBD0B2A}">
      <dgm:prSet/>
      <dgm:spPr/>
      <dgm:t>
        <a:bodyPr/>
        <a:lstStyle/>
        <a:p>
          <a:endParaRPr lang="tr-TR"/>
        </a:p>
      </dgm:t>
    </dgm:pt>
    <dgm:pt modelId="{FAD729FD-1387-4500-A61D-0B323C571FBF}">
      <dgm:prSet phldrT="[Metin]" custT="1"/>
      <dgm:spPr/>
      <dgm:t>
        <a:bodyPr/>
        <a:lstStyle/>
        <a:p>
          <a:r>
            <a:rPr lang="tr-TR" sz="2300" dirty="0" smtClean="0"/>
            <a:t>DİN KÜLTÜRÜ VE AHLAK BİLGİSİ</a:t>
          </a:r>
          <a:endParaRPr lang="tr-TR" sz="2300" dirty="0"/>
        </a:p>
      </dgm:t>
    </dgm:pt>
    <dgm:pt modelId="{1BF4A7E0-F912-4C07-8CD8-270E4AB67841}" type="parTrans" cxnId="{3DDA3F89-92D6-4845-8474-248E3CCB11FA}">
      <dgm:prSet/>
      <dgm:spPr/>
      <dgm:t>
        <a:bodyPr/>
        <a:lstStyle/>
        <a:p>
          <a:endParaRPr lang="tr-TR"/>
        </a:p>
      </dgm:t>
    </dgm:pt>
    <dgm:pt modelId="{5816DFE7-3E76-484F-8407-CD94EED3F8A4}" type="sibTrans" cxnId="{3DDA3F89-92D6-4845-8474-248E3CCB11FA}">
      <dgm:prSet/>
      <dgm:spPr/>
      <dgm:t>
        <a:bodyPr/>
        <a:lstStyle/>
        <a:p>
          <a:endParaRPr lang="tr-TR"/>
        </a:p>
      </dgm:t>
    </dgm:pt>
    <dgm:pt modelId="{6787C299-1479-4EDE-89C9-D7B6835060B4}">
      <dgm:prSet phldrT="[Metin]"/>
      <dgm:spPr/>
      <dgm:t>
        <a:bodyPr/>
        <a:lstStyle/>
        <a:p>
          <a:r>
            <a:rPr lang="tr-TR" dirty="0" smtClean="0"/>
            <a:t>1</a:t>
          </a:r>
          <a:endParaRPr lang="tr-TR" dirty="0"/>
        </a:p>
      </dgm:t>
    </dgm:pt>
    <dgm:pt modelId="{8F44FE50-F2F3-4F1C-940C-BE967B996112}" type="parTrans" cxnId="{C2D3A73D-22C4-43BA-8007-65806EC9343F}">
      <dgm:prSet/>
      <dgm:spPr/>
      <dgm:t>
        <a:bodyPr/>
        <a:lstStyle/>
        <a:p>
          <a:endParaRPr lang="tr-TR"/>
        </a:p>
      </dgm:t>
    </dgm:pt>
    <dgm:pt modelId="{F9687D31-1C53-4104-B9B8-84015FC5B16D}" type="sibTrans" cxnId="{C2D3A73D-22C4-43BA-8007-65806EC9343F}">
      <dgm:prSet/>
      <dgm:spPr/>
      <dgm:t>
        <a:bodyPr/>
        <a:lstStyle/>
        <a:p>
          <a:endParaRPr lang="tr-TR"/>
        </a:p>
      </dgm:t>
    </dgm:pt>
    <dgm:pt modelId="{C6D4B74E-D3E4-4B9A-BDA0-DD20E1FF401B}">
      <dgm:prSet phldrT="[Metin]" custT="1"/>
      <dgm:spPr/>
      <dgm:t>
        <a:bodyPr/>
        <a:lstStyle/>
        <a:p>
          <a:r>
            <a:rPr lang="tr-TR" sz="2300" dirty="0" smtClean="0"/>
            <a:t>YABANCI DİL </a:t>
          </a:r>
          <a:endParaRPr lang="tr-TR" sz="2300" dirty="0"/>
        </a:p>
      </dgm:t>
    </dgm:pt>
    <dgm:pt modelId="{A1B3B9E5-D67C-4412-AC60-116568715031}" type="parTrans" cxnId="{1DF6FE49-15CE-4B16-9F8E-5FF21DE5E665}">
      <dgm:prSet/>
      <dgm:spPr/>
      <dgm:t>
        <a:bodyPr/>
        <a:lstStyle/>
        <a:p>
          <a:endParaRPr lang="tr-TR"/>
        </a:p>
      </dgm:t>
    </dgm:pt>
    <dgm:pt modelId="{2793ABB7-D6C9-48F1-B6C7-D6F91798DD31}" type="sibTrans" cxnId="{1DF6FE49-15CE-4B16-9F8E-5FF21DE5E665}">
      <dgm:prSet/>
      <dgm:spPr/>
      <dgm:t>
        <a:bodyPr/>
        <a:lstStyle/>
        <a:p>
          <a:endParaRPr lang="tr-TR"/>
        </a:p>
      </dgm:t>
    </dgm:pt>
    <dgm:pt modelId="{A9AF299D-9A1F-4C06-BEEF-70039F813202}" type="pres">
      <dgm:prSet presAssocID="{2D979378-2CA8-4F33-B7AC-34E6A72FF241}" presName="Name0" presStyleCnt="0">
        <dgm:presLayoutVars>
          <dgm:dir/>
          <dgm:animLvl val="lvl"/>
          <dgm:resizeHandles val="exact"/>
        </dgm:presLayoutVars>
      </dgm:prSet>
      <dgm:spPr/>
      <dgm:t>
        <a:bodyPr/>
        <a:lstStyle/>
        <a:p>
          <a:endParaRPr lang="tr-TR"/>
        </a:p>
      </dgm:t>
    </dgm:pt>
    <dgm:pt modelId="{0A0DB64A-B902-4E1B-BABB-490D190C8463}" type="pres">
      <dgm:prSet presAssocID="{B298BD69-1024-4C72-A9B5-CCA1558928BD}" presName="linNode" presStyleCnt="0"/>
      <dgm:spPr/>
    </dgm:pt>
    <dgm:pt modelId="{77CB39CF-CDF9-4930-B88D-B1192C8EE0D2}" type="pres">
      <dgm:prSet presAssocID="{B298BD69-1024-4C72-A9B5-CCA1558928BD}" presName="parentText" presStyleLbl="node1" presStyleIdx="0" presStyleCnt="3" custLinFactNeighborX="-278" custLinFactNeighborY="-947">
        <dgm:presLayoutVars>
          <dgm:chMax val="1"/>
          <dgm:bulletEnabled val="1"/>
        </dgm:presLayoutVars>
      </dgm:prSet>
      <dgm:spPr/>
      <dgm:t>
        <a:bodyPr/>
        <a:lstStyle/>
        <a:p>
          <a:endParaRPr lang="tr-TR"/>
        </a:p>
      </dgm:t>
    </dgm:pt>
    <dgm:pt modelId="{4195B8F5-D70C-46D8-9530-9E2F083EAABF}" type="pres">
      <dgm:prSet presAssocID="{B298BD69-1024-4C72-A9B5-CCA1558928BD}" presName="descendantText" presStyleLbl="alignAccFollowNode1" presStyleIdx="0" presStyleCnt="3" custScaleX="94889" custScaleY="125378" custLinFactNeighborX="699" custLinFactNeighborY="0">
        <dgm:presLayoutVars>
          <dgm:bulletEnabled val="1"/>
        </dgm:presLayoutVars>
      </dgm:prSet>
      <dgm:spPr/>
      <dgm:t>
        <a:bodyPr/>
        <a:lstStyle/>
        <a:p>
          <a:endParaRPr lang="tr-TR"/>
        </a:p>
      </dgm:t>
    </dgm:pt>
    <dgm:pt modelId="{FA8C48EC-222F-4A6F-A371-CA91A3F3B581}" type="pres">
      <dgm:prSet presAssocID="{EA838D27-B273-4346-BEA2-6E06A3BE2C69}" presName="sp" presStyleCnt="0"/>
      <dgm:spPr/>
    </dgm:pt>
    <dgm:pt modelId="{5A80C1CA-4F84-4E34-A33A-A5F3CB6D6752}" type="pres">
      <dgm:prSet presAssocID="{32BABA70-DD03-4426-A433-6AE0DE701DE5}" presName="linNode" presStyleCnt="0"/>
      <dgm:spPr/>
    </dgm:pt>
    <dgm:pt modelId="{9A56968B-1364-42CB-9693-5C0195680F4C}" type="pres">
      <dgm:prSet presAssocID="{32BABA70-DD03-4426-A433-6AE0DE701DE5}" presName="parentText" presStyleLbl="node1" presStyleIdx="1" presStyleCnt="3">
        <dgm:presLayoutVars>
          <dgm:chMax val="1"/>
          <dgm:bulletEnabled val="1"/>
        </dgm:presLayoutVars>
      </dgm:prSet>
      <dgm:spPr/>
      <dgm:t>
        <a:bodyPr/>
        <a:lstStyle/>
        <a:p>
          <a:endParaRPr lang="tr-TR"/>
        </a:p>
      </dgm:t>
    </dgm:pt>
    <dgm:pt modelId="{FF0EA747-1AFA-41B7-921F-A6B27EAA57F2}" type="pres">
      <dgm:prSet presAssocID="{32BABA70-DD03-4426-A433-6AE0DE701DE5}" presName="descendantText" presStyleLbl="alignAccFollowNode1" presStyleIdx="1" presStyleCnt="3">
        <dgm:presLayoutVars>
          <dgm:bulletEnabled val="1"/>
        </dgm:presLayoutVars>
      </dgm:prSet>
      <dgm:spPr/>
      <dgm:t>
        <a:bodyPr/>
        <a:lstStyle/>
        <a:p>
          <a:endParaRPr lang="tr-TR"/>
        </a:p>
      </dgm:t>
    </dgm:pt>
    <dgm:pt modelId="{CDFAA81A-FA23-47AA-8B11-DB8B58D8E597}" type="pres">
      <dgm:prSet presAssocID="{8BC7F3CD-A621-4322-A71B-CE8035E4D2DA}" presName="sp" presStyleCnt="0"/>
      <dgm:spPr/>
    </dgm:pt>
    <dgm:pt modelId="{D241AE4E-3BED-4851-A6C7-F28C839F04B0}" type="pres">
      <dgm:prSet presAssocID="{6787C299-1479-4EDE-89C9-D7B6835060B4}" presName="linNode" presStyleCnt="0"/>
      <dgm:spPr/>
    </dgm:pt>
    <dgm:pt modelId="{6FF00669-4CD1-41F0-9EDB-57C38A021773}" type="pres">
      <dgm:prSet presAssocID="{6787C299-1479-4EDE-89C9-D7B6835060B4}" presName="parentText" presStyleLbl="node1" presStyleIdx="2" presStyleCnt="3">
        <dgm:presLayoutVars>
          <dgm:chMax val="1"/>
          <dgm:bulletEnabled val="1"/>
        </dgm:presLayoutVars>
      </dgm:prSet>
      <dgm:spPr/>
      <dgm:t>
        <a:bodyPr/>
        <a:lstStyle/>
        <a:p>
          <a:endParaRPr lang="tr-TR"/>
        </a:p>
      </dgm:t>
    </dgm:pt>
    <dgm:pt modelId="{283FBD25-3404-4A74-A277-450A3E5ACCE0}" type="pres">
      <dgm:prSet presAssocID="{6787C299-1479-4EDE-89C9-D7B6835060B4}" presName="descendantText" presStyleLbl="alignAccFollowNode1" presStyleIdx="2" presStyleCnt="3">
        <dgm:presLayoutVars>
          <dgm:bulletEnabled val="1"/>
        </dgm:presLayoutVars>
      </dgm:prSet>
      <dgm:spPr/>
      <dgm:t>
        <a:bodyPr/>
        <a:lstStyle/>
        <a:p>
          <a:endParaRPr lang="tr-TR"/>
        </a:p>
      </dgm:t>
    </dgm:pt>
  </dgm:ptLst>
  <dgm:cxnLst>
    <dgm:cxn modelId="{081FEA5D-4ED5-4519-95E5-9B895B111ECE}" type="presOf" srcId="{32BABA70-DD03-4426-A433-6AE0DE701DE5}" destId="{9A56968B-1364-42CB-9693-5C0195680F4C}" srcOrd="0" destOrd="0" presId="urn:microsoft.com/office/officeart/2005/8/layout/vList5"/>
    <dgm:cxn modelId="{3DDA3F89-92D6-4845-8474-248E3CCB11FA}" srcId="{32BABA70-DD03-4426-A433-6AE0DE701DE5}" destId="{FAD729FD-1387-4500-A61D-0B323C571FBF}" srcOrd="0" destOrd="0" parTransId="{1BF4A7E0-F912-4C07-8CD8-270E4AB67841}" sibTransId="{5816DFE7-3E76-484F-8407-CD94EED3F8A4}"/>
    <dgm:cxn modelId="{DC6AB07D-CC85-488F-A516-221DFAAC5859}" srcId="{B298BD69-1024-4C72-A9B5-CCA1558928BD}" destId="{9A2810EB-C077-407E-8528-73210C698773}" srcOrd="0" destOrd="0" parTransId="{5FE1577B-3B7E-4801-8CC2-68186C62E6B6}" sibTransId="{9D6F6B0F-1D14-40AC-AE03-64CE6468DC60}"/>
    <dgm:cxn modelId="{2F35C2E7-BA91-413A-A610-9B2BCCBD0B2A}" srcId="{2D979378-2CA8-4F33-B7AC-34E6A72FF241}" destId="{32BABA70-DD03-4426-A433-6AE0DE701DE5}" srcOrd="1" destOrd="0" parTransId="{F4D514BD-D0C9-4EF0-BE7B-F8264F0E4702}" sibTransId="{8BC7F3CD-A621-4322-A71B-CE8035E4D2DA}"/>
    <dgm:cxn modelId="{1E0A2EBC-430F-48FB-B084-006EBF2BF979}" type="presOf" srcId="{FAD729FD-1387-4500-A61D-0B323C571FBF}" destId="{FF0EA747-1AFA-41B7-921F-A6B27EAA57F2}" srcOrd="0" destOrd="0" presId="urn:microsoft.com/office/officeart/2005/8/layout/vList5"/>
    <dgm:cxn modelId="{9EF706DE-A4F4-4F74-A1F3-3DB28E96819A}" type="presOf" srcId="{9A2810EB-C077-407E-8528-73210C698773}" destId="{4195B8F5-D70C-46D8-9530-9E2F083EAABF}" srcOrd="0" destOrd="0" presId="urn:microsoft.com/office/officeart/2005/8/layout/vList5"/>
    <dgm:cxn modelId="{1DF6FE49-15CE-4B16-9F8E-5FF21DE5E665}" srcId="{6787C299-1479-4EDE-89C9-D7B6835060B4}" destId="{C6D4B74E-D3E4-4B9A-BDA0-DD20E1FF401B}" srcOrd="0" destOrd="0" parTransId="{A1B3B9E5-D67C-4412-AC60-116568715031}" sibTransId="{2793ABB7-D6C9-48F1-B6C7-D6F91798DD31}"/>
    <dgm:cxn modelId="{C3540983-FA0F-4F52-ADE9-439468FEA067}" type="presOf" srcId="{C6D4B74E-D3E4-4B9A-BDA0-DD20E1FF401B}" destId="{283FBD25-3404-4A74-A277-450A3E5ACCE0}" srcOrd="0" destOrd="0" presId="urn:microsoft.com/office/officeart/2005/8/layout/vList5"/>
    <dgm:cxn modelId="{C2D3A73D-22C4-43BA-8007-65806EC9343F}" srcId="{2D979378-2CA8-4F33-B7AC-34E6A72FF241}" destId="{6787C299-1479-4EDE-89C9-D7B6835060B4}" srcOrd="2" destOrd="0" parTransId="{8F44FE50-F2F3-4F1C-940C-BE967B996112}" sibTransId="{F9687D31-1C53-4104-B9B8-84015FC5B16D}"/>
    <dgm:cxn modelId="{8E6A15E2-BD58-4962-8F3F-A2BDCA6ACBC4}" type="presOf" srcId="{B298BD69-1024-4C72-A9B5-CCA1558928BD}" destId="{77CB39CF-CDF9-4930-B88D-B1192C8EE0D2}" srcOrd="0" destOrd="0" presId="urn:microsoft.com/office/officeart/2005/8/layout/vList5"/>
    <dgm:cxn modelId="{FFCD7E13-9561-4992-9788-155257E4742B}" srcId="{2D979378-2CA8-4F33-B7AC-34E6A72FF241}" destId="{B298BD69-1024-4C72-A9B5-CCA1558928BD}" srcOrd="0" destOrd="0" parTransId="{AB9C7CB6-53C1-4C16-86D8-1849A41F77A2}" sibTransId="{EA838D27-B273-4346-BEA2-6E06A3BE2C69}"/>
    <dgm:cxn modelId="{E16DB9E4-6F5F-46CD-89A9-4D6B960AEE6E}" type="presOf" srcId="{6787C299-1479-4EDE-89C9-D7B6835060B4}" destId="{6FF00669-4CD1-41F0-9EDB-57C38A021773}" srcOrd="0" destOrd="0" presId="urn:microsoft.com/office/officeart/2005/8/layout/vList5"/>
    <dgm:cxn modelId="{46B77A06-CF10-43A6-87A3-DC0B3358001A}" type="presOf" srcId="{2D979378-2CA8-4F33-B7AC-34E6A72FF241}" destId="{A9AF299D-9A1F-4C06-BEEF-70039F813202}" srcOrd="0" destOrd="0" presId="urn:microsoft.com/office/officeart/2005/8/layout/vList5"/>
    <dgm:cxn modelId="{BAC0CDCB-D150-46D0-B0DE-48709577F0E3}" type="presParOf" srcId="{A9AF299D-9A1F-4C06-BEEF-70039F813202}" destId="{0A0DB64A-B902-4E1B-BABB-490D190C8463}" srcOrd="0" destOrd="0" presId="urn:microsoft.com/office/officeart/2005/8/layout/vList5"/>
    <dgm:cxn modelId="{0C45888D-BBEA-48C2-B074-5E0075F0E198}" type="presParOf" srcId="{0A0DB64A-B902-4E1B-BABB-490D190C8463}" destId="{77CB39CF-CDF9-4930-B88D-B1192C8EE0D2}" srcOrd="0" destOrd="0" presId="urn:microsoft.com/office/officeart/2005/8/layout/vList5"/>
    <dgm:cxn modelId="{72B25939-08C1-4842-A104-373F4B570C57}" type="presParOf" srcId="{0A0DB64A-B902-4E1B-BABB-490D190C8463}" destId="{4195B8F5-D70C-46D8-9530-9E2F083EAABF}" srcOrd="1" destOrd="0" presId="urn:microsoft.com/office/officeart/2005/8/layout/vList5"/>
    <dgm:cxn modelId="{04FAE72A-165D-4C58-8DC3-9923F36AF2E0}" type="presParOf" srcId="{A9AF299D-9A1F-4C06-BEEF-70039F813202}" destId="{FA8C48EC-222F-4A6F-A371-CA91A3F3B581}" srcOrd="1" destOrd="0" presId="urn:microsoft.com/office/officeart/2005/8/layout/vList5"/>
    <dgm:cxn modelId="{E09A8A9E-11A7-4393-9111-4166F79FF971}" type="presParOf" srcId="{A9AF299D-9A1F-4C06-BEEF-70039F813202}" destId="{5A80C1CA-4F84-4E34-A33A-A5F3CB6D6752}" srcOrd="2" destOrd="0" presId="urn:microsoft.com/office/officeart/2005/8/layout/vList5"/>
    <dgm:cxn modelId="{76E60FEE-22E1-477A-9C37-911D7C3229AE}" type="presParOf" srcId="{5A80C1CA-4F84-4E34-A33A-A5F3CB6D6752}" destId="{9A56968B-1364-42CB-9693-5C0195680F4C}" srcOrd="0" destOrd="0" presId="urn:microsoft.com/office/officeart/2005/8/layout/vList5"/>
    <dgm:cxn modelId="{59EA973C-95EA-4F64-9C77-97685E21E6D9}" type="presParOf" srcId="{5A80C1CA-4F84-4E34-A33A-A5F3CB6D6752}" destId="{FF0EA747-1AFA-41B7-921F-A6B27EAA57F2}" srcOrd="1" destOrd="0" presId="urn:microsoft.com/office/officeart/2005/8/layout/vList5"/>
    <dgm:cxn modelId="{65A7D187-ED95-476D-860D-C746DED5FBFE}" type="presParOf" srcId="{A9AF299D-9A1F-4C06-BEEF-70039F813202}" destId="{CDFAA81A-FA23-47AA-8B11-DB8B58D8E597}" srcOrd="3" destOrd="0" presId="urn:microsoft.com/office/officeart/2005/8/layout/vList5"/>
    <dgm:cxn modelId="{41B8ACFB-753E-4186-BACD-4E288C5ADECA}" type="presParOf" srcId="{A9AF299D-9A1F-4C06-BEEF-70039F813202}" destId="{D241AE4E-3BED-4851-A6C7-F28C839F04B0}" srcOrd="4" destOrd="0" presId="urn:microsoft.com/office/officeart/2005/8/layout/vList5"/>
    <dgm:cxn modelId="{54BF9576-53E8-4051-B84C-8623766FBB18}" type="presParOf" srcId="{D241AE4E-3BED-4851-A6C7-F28C839F04B0}" destId="{6FF00669-4CD1-41F0-9EDB-57C38A021773}" srcOrd="0" destOrd="0" presId="urn:microsoft.com/office/officeart/2005/8/layout/vList5"/>
    <dgm:cxn modelId="{BC70E661-F971-4D3E-ADCB-B8D8D616DFD8}" type="presParOf" srcId="{D241AE4E-3BED-4851-A6C7-F28C839F04B0}" destId="{283FBD25-3404-4A74-A277-450A3E5ACCE0}" srcOrd="1" destOrd="0" presId="urn:microsoft.com/office/officeart/2005/8/layout/vList5"/>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95B8F5-D70C-46D8-9530-9E2F083EAABF}">
      <dsp:nvSpPr>
        <dsp:cNvPr id="0" name=""/>
        <dsp:cNvSpPr/>
      </dsp:nvSpPr>
      <dsp:spPr>
        <a:xfrm rot="5400000">
          <a:off x="2220166" y="-751082"/>
          <a:ext cx="750003" cy="24425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TÜRKÇE</a:t>
          </a:r>
          <a:endParaRPr lang="tr-TR" sz="2600" kern="1200" dirty="0"/>
        </a:p>
      </dsp:txBody>
      <dsp:txXfrm rot="5400000">
        <a:off x="2220166" y="-751082"/>
        <a:ext cx="750003" cy="2442511"/>
      </dsp:txXfrm>
    </dsp:sp>
    <dsp:sp modelId="{77CB39CF-CDF9-4930-B88D-B1192C8EE0D2}">
      <dsp:nvSpPr>
        <dsp:cNvPr id="0" name=""/>
        <dsp:cNvSpPr/>
      </dsp:nvSpPr>
      <dsp:spPr>
        <a:xfrm>
          <a:off x="0" y="1420"/>
          <a:ext cx="1373912" cy="9375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tr-TR" sz="4700" kern="1200" dirty="0" smtClean="0"/>
            <a:t>4</a:t>
          </a:r>
          <a:endParaRPr lang="tr-TR" sz="4700" kern="1200" dirty="0"/>
        </a:p>
      </dsp:txBody>
      <dsp:txXfrm>
        <a:off x="0" y="1420"/>
        <a:ext cx="1373912" cy="937504"/>
      </dsp:txXfrm>
    </dsp:sp>
    <dsp:sp modelId="{FF0EA747-1AFA-41B7-921F-A6B27EAA57F2}">
      <dsp:nvSpPr>
        <dsp:cNvPr id="0" name=""/>
        <dsp:cNvSpPr/>
      </dsp:nvSpPr>
      <dsp:spPr>
        <a:xfrm rot="5400000">
          <a:off x="2220166" y="233297"/>
          <a:ext cx="750003" cy="24425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MATEMATİK</a:t>
          </a:r>
          <a:endParaRPr lang="tr-TR" sz="2600" kern="1200" dirty="0"/>
        </a:p>
      </dsp:txBody>
      <dsp:txXfrm rot="5400000">
        <a:off x="2220166" y="233297"/>
        <a:ext cx="750003" cy="2442511"/>
      </dsp:txXfrm>
    </dsp:sp>
    <dsp:sp modelId="{9A56968B-1364-42CB-9693-5C0195680F4C}">
      <dsp:nvSpPr>
        <dsp:cNvPr id="0" name=""/>
        <dsp:cNvSpPr/>
      </dsp:nvSpPr>
      <dsp:spPr>
        <a:xfrm>
          <a:off x="0" y="985800"/>
          <a:ext cx="1373912" cy="9375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tr-TR" sz="4700" kern="1200" dirty="0" smtClean="0"/>
            <a:t>4</a:t>
          </a:r>
          <a:endParaRPr lang="tr-TR" sz="4700" kern="1200" dirty="0"/>
        </a:p>
      </dsp:txBody>
      <dsp:txXfrm>
        <a:off x="0" y="985800"/>
        <a:ext cx="1373912" cy="937504"/>
      </dsp:txXfrm>
    </dsp:sp>
    <dsp:sp modelId="{283FBD25-3404-4A74-A277-450A3E5ACCE0}">
      <dsp:nvSpPr>
        <dsp:cNvPr id="0" name=""/>
        <dsp:cNvSpPr/>
      </dsp:nvSpPr>
      <dsp:spPr>
        <a:xfrm rot="5400000">
          <a:off x="2220166" y="1217677"/>
          <a:ext cx="750003" cy="24425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FEN BİLİMLERİ</a:t>
          </a:r>
          <a:endParaRPr lang="tr-TR" sz="2600" kern="1200" dirty="0"/>
        </a:p>
      </dsp:txBody>
      <dsp:txXfrm rot="5400000">
        <a:off x="2220166" y="1217677"/>
        <a:ext cx="750003" cy="2442511"/>
      </dsp:txXfrm>
    </dsp:sp>
    <dsp:sp modelId="{6FF00669-4CD1-41F0-9EDB-57C38A021773}">
      <dsp:nvSpPr>
        <dsp:cNvPr id="0" name=""/>
        <dsp:cNvSpPr/>
      </dsp:nvSpPr>
      <dsp:spPr>
        <a:xfrm>
          <a:off x="0" y="1970180"/>
          <a:ext cx="1373912" cy="9375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tr-TR" sz="4700" kern="1200" dirty="0" smtClean="0"/>
            <a:t>4</a:t>
          </a:r>
          <a:endParaRPr lang="tr-TR" sz="4700" kern="1200" dirty="0"/>
        </a:p>
      </dsp:txBody>
      <dsp:txXfrm>
        <a:off x="0" y="1970180"/>
        <a:ext cx="1373912" cy="9375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95B8F5-D70C-46D8-9530-9E2F083EAABF}">
      <dsp:nvSpPr>
        <dsp:cNvPr id="0" name=""/>
        <dsp:cNvSpPr/>
      </dsp:nvSpPr>
      <dsp:spPr>
        <a:xfrm rot="5400000">
          <a:off x="2471612" y="-877062"/>
          <a:ext cx="917064" cy="26711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smtClean="0"/>
            <a:t>T.C. İNKILAP TARİHİ VE ATATÜRKÇÜLÜK</a:t>
          </a:r>
          <a:endParaRPr lang="tr-TR" sz="2300" kern="1200" dirty="0"/>
        </a:p>
      </dsp:txBody>
      <dsp:txXfrm rot="5400000">
        <a:off x="2471612" y="-877062"/>
        <a:ext cx="917064" cy="2671194"/>
      </dsp:txXfrm>
    </dsp:sp>
    <dsp:sp modelId="{77CB39CF-CDF9-4930-B88D-B1192C8EE0D2}">
      <dsp:nvSpPr>
        <dsp:cNvPr id="0" name=""/>
        <dsp:cNvSpPr/>
      </dsp:nvSpPr>
      <dsp:spPr>
        <a:xfrm>
          <a:off x="0" y="0"/>
          <a:ext cx="1583478" cy="914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tr-TR" sz="4600" kern="1200" dirty="0" smtClean="0"/>
            <a:t>1</a:t>
          </a:r>
          <a:endParaRPr lang="tr-TR" sz="4600" kern="1200" dirty="0"/>
        </a:p>
      </dsp:txBody>
      <dsp:txXfrm>
        <a:off x="0" y="0"/>
        <a:ext cx="1583478" cy="914299"/>
      </dsp:txXfrm>
    </dsp:sp>
    <dsp:sp modelId="{FF0EA747-1AFA-41B7-921F-A6B27EAA57F2}">
      <dsp:nvSpPr>
        <dsp:cNvPr id="0" name=""/>
        <dsp:cNvSpPr/>
      </dsp:nvSpPr>
      <dsp:spPr>
        <a:xfrm rot="5400000">
          <a:off x="2628219" y="11019"/>
          <a:ext cx="731439" cy="28178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smtClean="0"/>
            <a:t>DİN KÜLTÜRÜ VE AHLAK BİLGİSİ</a:t>
          </a:r>
          <a:endParaRPr lang="tr-TR" sz="2300" kern="1200" dirty="0"/>
        </a:p>
      </dsp:txBody>
      <dsp:txXfrm rot="5400000">
        <a:off x="2628219" y="11019"/>
        <a:ext cx="731439" cy="2817824"/>
      </dsp:txXfrm>
    </dsp:sp>
    <dsp:sp modelId="{9A56968B-1364-42CB-9693-5C0195680F4C}">
      <dsp:nvSpPr>
        <dsp:cNvPr id="0" name=""/>
        <dsp:cNvSpPr/>
      </dsp:nvSpPr>
      <dsp:spPr>
        <a:xfrm>
          <a:off x="0" y="962781"/>
          <a:ext cx="1585026" cy="914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tr-TR" sz="4600" kern="1200" dirty="0" smtClean="0"/>
            <a:t>1</a:t>
          </a:r>
          <a:endParaRPr lang="tr-TR" sz="4600" kern="1200" dirty="0"/>
        </a:p>
      </dsp:txBody>
      <dsp:txXfrm>
        <a:off x="0" y="962781"/>
        <a:ext cx="1585026" cy="914299"/>
      </dsp:txXfrm>
    </dsp:sp>
    <dsp:sp modelId="{283FBD25-3404-4A74-A277-450A3E5ACCE0}">
      <dsp:nvSpPr>
        <dsp:cNvPr id="0" name=""/>
        <dsp:cNvSpPr/>
      </dsp:nvSpPr>
      <dsp:spPr>
        <a:xfrm rot="5400000">
          <a:off x="2628219" y="971033"/>
          <a:ext cx="731439" cy="28178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smtClean="0"/>
            <a:t>YABANCI DİL </a:t>
          </a:r>
          <a:endParaRPr lang="tr-TR" sz="2300" kern="1200" dirty="0"/>
        </a:p>
      </dsp:txBody>
      <dsp:txXfrm rot="5400000">
        <a:off x="2628219" y="971033"/>
        <a:ext cx="731439" cy="2817824"/>
      </dsp:txXfrm>
    </dsp:sp>
    <dsp:sp modelId="{6FF00669-4CD1-41F0-9EDB-57C38A021773}">
      <dsp:nvSpPr>
        <dsp:cNvPr id="0" name=""/>
        <dsp:cNvSpPr/>
      </dsp:nvSpPr>
      <dsp:spPr>
        <a:xfrm>
          <a:off x="0" y="1922795"/>
          <a:ext cx="1585026" cy="914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tr-TR" sz="4600" kern="1200" dirty="0" smtClean="0"/>
            <a:t>1</a:t>
          </a:r>
          <a:endParaRPr lang="tr-TR" sz="4600" kern="1200" dirty="0"/>
        </a:p>
      </dsp:txBody>
      <dsp:txXfrm>
        <a:off x="0" y="1922795"/>
        <a:ext cx="1585026" cy="9142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4B8CA-0F49-4AED-85BE-5B82B908B055}" type="datetimeFigureOut">
              <a:rPr lang="tr-TR" smtClean="0"/>
              <a:pPr/>
              <a:t>01.06.2020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AFF7D-05E6-454B-90AA-4BF3D600FC71}" type="slidenum">
              <a:rPr lang="tr-TR" smtClean="0"/>
              <a:pPr/>
              <a:t>‹#›</a:t>
            </a:fld>
            <a:endParaRPr lang="tr-TR"/>
          </a:p>
        </p:txBody>
      </p:sp>
    </p:spTree>
    <p:extLst>
      <p:ext uri="{BB962C8B-B14F-4D97-AF65-F5344CB8AC3E}">
        <p14:creationId xmlns:p14="http://schemas.microsoft.com/office/powerpoint/2010/main" xmlns="" val="361884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3AA3FDB-E1FF-41D5-9DDE-74331BAB0AAA}" type="slidenum">
              <a:rPr lang="vi-VN" smtClean="0"/>
              <a:pPr/>
              <a:t>1</a:t>
            </a:fld>
            <a:endParaRPr lang="vi-VN"/>
          </a:p>
        </p:txBody>
      </p:sp>
    </p:spTree>
    <p:extLst>
      <p:ext uri="{BB962C8B-B14F-4D97-AF65-F5344CB8AC3E}">
        <p14:creationId xmlns:p14="http://schemas.microsoft.com/office/powerpoint/2010/main" xmlns="" val="76886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3AA3FDB-E1FF-41D5-9DDE-74331BAB0AAA}" type="slidenum">
              <a:rPr lang="vi-VN" smtClean="0"/>
              <a:pPr/>
              <a:t>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45640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23240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46738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90624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30406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59751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0934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85669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2870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74682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01.06.2020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77484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01.06.2020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0067874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corluram.meb.k12.tr/meb_iys_dosyalar/59/03/864972/dosyalar/2020_03/31230732_31145837_LGS_tum_dersler.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meb.gov.tr/meb_iys_dosyalar/2019_06/24094730_2019_Ortaogretim_Kurumlarina_Iliskin_Merkezi_Sinav.pdf"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4427" y="332656"/>
            <a:ext cx="9168070" cy="27363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pPr algn="ctr"/>
            <a:r>
              <a:rPr lang="tr-TR"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LİSELERE GEÇİŞ SINAVI(LGS)2020</a:t>
            </a:r>
            <a:endParaRPr 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3688" y="3429000"/>
            <a:ext cx="5467350" cy="3086100"/>
          </a:xfrm>
          <a:prstGeom prst="rect">
            <a:avLst/>
          </a:prstGeom>
        </p:spPr>
      </p:pic>
    </p:spTree>
    <p:extLst>
      <p:ext uri="{BB962C8B-B14F-4D97-AF65-F5344CB8AC3E}">
        <p14:creationId xmlns:p14="http://schemas.microsoft.com/office/powerpoint/2010/main" xmlns="" val="13745347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74638"/>
            <a:ext cx="9144000" cy="1143000"/>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UYGULAMASI</a:t>
            </a:r>
            <a:r>
              <a:rPr lang="en-US" dirty="0"/>
              <a:t/>
            </a:r>
            <a:br>
              <a:rPr lang="en-US" dirty="0"/>
            </a:br>
            <a:endParaRPr lang="vi-VN" dirty="0"/>
          </a:p>
        </p:txBody>
      </p:sp>
      <p:sp>
        <p:nvSpPr>
          <p:cNvPr id="4" name="Metin kutusu 3"/>
          <p:cNvSpPr txBox="1"/>
          <p:nvPr/>
        </p:nvSpPr>
        <p:spPr>
          <a:xfrm>
            <a:off x="107504" y="1628800"/>
            <a:ext cx="8856984" cy="5909310"/>
          </a:xfrm>
          <a:prstGeom prst="rect">
            <a:avLst/>
          </a:prstGeom>
          <a:noFill/>
        </p:spPr>
        <p:txBody>
          <a:bodyPr wrap="square" rtlCol="0">
            <a:spAutoFit/>
          </a:bodyPr>
          <a:lstStyle/>
          <a:p>
            <a:pPr marL="285750" indent="-285750">
              <a:buFont typeface="Arial" pitchFamily="34" charset="0"/>
              <a:buChar char="•"/>
            </a:pPr>
            <a:r>
              <a:rPr lang="tr-TR" dirty="0"/>
              <a:t>Korona virüs salgını tedbirleri kapsamında; öğrencilerimizin sınav binalarına kolay ulaşılabilmeleri için bu yıl ilk defa öğrenciler kendi okullarında sınava gireceklerdir</a:t>
            </a:r>
            <a:r>
              <a:rPr lang="tr-TR" dirty="0" smtClean="0"/>
              <a:t>.</a:t>
            </a:r>
          </a:p>
          <a:p>
            <a:pPr marL="285750" indent="-285750">
              <a:buFont typeface="Arial" pitchFamily="34" charset="0"/>
              <a:buChar char="•"/>
            </a:pPr>
            <a:r>
              <a:rPr lang="tr-TR" dirty="0"/>
              <a:t>Öğrenciler sınava gelirken yanlarında geçerli kimlik belgesi ile en az iki adet koyu siyah ve yumuşak kurşun kalem, kalemtıraş ve leke bırakmayan yumuşak silgi bulunduracaktır. </a:t>
            </a:r>
          </a:p>
          <a:p>
            <a:pPr marL="285750" indent="-285750">
              <a:buFont typeface="Arial" pitchFamily="34" charset="0"/>
              <a:buChar char="•"/>
            </a:pPr>
            <a:r>
              <a:rPr lang="tr-TR" dirty="0" smtClean="0"/>
              <a:t>Öğrencilerin </a:t>
            </a:r>
            <a:r>
              <a:rPr lang="tr-TR" dirty="0"/>
              <a:t>sınava gireceği sınav merkezi, bina, salon ve sıra </a:t>
            </a:r>
            <a:r>
              <a:rPr lang="tr-TR" dirty="0" smtClean="0"/>
              <a:t>bilgileri sınavdan en az 7 gün önce e-okul veli bilgilendirme sisteminden ilan edilecektir.</a:t>
            </a:r>
          </a:p>
          <a:p>
            <a:pPr marL="285750" indent="-285750">
              <a:buFont typeface="Arial" pitchFamily="34" charset="0"/>
              <a:buChar char="•"/>
            </a:pPr>
            <a:r>
              <a:rPr lang="tr-TR" dirty="0"/>
              <a:t>Sınav giriş belgeleri, okul yönetimleri tarafından sınav günü, sınavdan 30 dakika önce öğrencilerin sıra numarasına göre masalarına bırakılacaktır</a:t>
            </a:r>
            <a:r>
              <a:rPr lang="tr-TR" dirty="0" smtClean="0"/>
              <a:t>.</a:t>
            </a:r>
          </a:p>
          <a:p>
            <a:pPr marL="285750" lvl="0" indent="-285750">
              <a:buFont typeface="Arial" pitchFamily="34" charset="0"/>
              <a:buChar char="•"/>
            </a:pPr>
            <a:r>
              <a:rPr lang="tr-TR" dirty="0"/>
              <a:t>Okulda kantinler açık olmayacağını göz önünde bulundurarak öğrenciler ihtiyaç duyacakları su, dezenfektan ve peçeteyi yanlarında getirebileceklerdir. Ayrıca her sınıfta dezenfektan ve peçete okul idareleri tarafından bulundurulacaktır.</a:t>
            </a:r>
          </a:p>
          <a:p>
            <a:pPr marL="285750" indent="-285750">
              <a:buFont typeface="Arial" pitchFamily="34" charset="0"/>
              <a:buChar char="•"/>
            </a:pPr>
            <a:r>
              <a:rPr lang="tr-TR" dirty="0" smtClean="0"/>
              <a:t>Sınava </a:t>
            </a:r>
            <a:r>
              <a:rPr lang="tr-TR" dirty="0"/>
              <a:t>gelen öğrencilere, velilere ve sınavda görevli tüm personele okul idaresi tarafından okul girişinde ellerine dezenfektan uygulaması yapılacak ve ücretsiz olarak maske dağıtımı </a:t>
            </a:r>
            <a:r>
              <a:rPr lang="tr-TR" dirty="0" smtClean="0"/>
              <a:t>yapılacaktır.</a:t>
            </a:r>
          </a:p>
          <a:p>
            <a:pPr marL="285750" indent="-285750">
              <a:buFont typeface="Arial" pitchFamily="34" charset="0"/>
              <a:buChar char="•"/>
            </a:pPr>
            <a:r>
              <a:rPr lang="tr-TR" dirty="0" smtClean="0"/>
              <a:t>Geçerlik </a:t>
            </a:r>
            <a:r>
              <a:rPr lang="tr-TR" dirty="0"/>
              <a:t>kimlik belgesinde 15 yaş nedeniyle fotoğraf bulundurması gerekenler gerekli değişikliği süreçten dolayı yapamamaları göz önüne alınarak fotoğraflı geçerli kimlik belgesi şartı aranmayacaktır</a:t>
            </a:r>
            <a:r>
              <a:rPr lang="tr-TR" dirty="0" smtClean="0"/>
              <a:t>.</a:t>
            </a:r>
          </a:p>
          <a:p>
            <a:endParaRPr lang="tr-TR" dirty="0" smtClean="0"/>
          </a:p>
          <a:p>
            <a:pPr marL="285750" indent="-285750">
              <a:buFont typeface="Arial" pitchFamily="34" charset="0"/>
              <a:buChar char="•"/>
            </a:pPr>
            <a:endParaRPr lang="tr-TR" dirty="0"/>
          </a:p>
          <a:p>
            <a:r>
              <a:rPr lang="tr-TR" dirty="0"/>
              <a:t/>
            </a:r>
            <a:br>
              <a:rPr lang="tr-TR" dirty="0"/>
            </a:br>
            <a:endParaRPr lang="tr-TR" dirty="0"/>
          </a:p>
        </p:txBody>
      </p:sp>
    </p:spTree>
    <p:extLst>
      <p:ext uri="{BB962C8B-B14F-4D97-AF65-F5344CB8AC3E}">
        <p14:creationId xmlns:p14="http://schemas.microsoft.com/office/powerpoint/2010/main" xmlns="" val="194966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74638"/>
            <a:ext cx="9144000" cy="1143000"/>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UYGULAMASI</a:t>
            </a:r>
            <a:r>
              <a:rPr lang="en-US" dirty="0"/>
              <a:t/>
            </a:r>
            <a:br>
              <a:rPr lang="en-US" dirty="0"/>
            </a:br>
            <a:endParaRPr lang="vi-VN" dirty="0"/>
          </a:p>
        </p:txBody>
      </p:sp>
      <p:sp>
        <p:nvSpPr>
          <p:cNvPr id="4" name="Metin kutusu 3"/>
          <p:cNvSpPr txBox="1"/>
          <p:nvPr/>
        </p:nvSpPr>
        <p:spPr>
          <a:xfrm>
            <a:off x="107504" y="1584581"/>
            <a:ext cx="8856984" cy="6186309"/>
          </a:xfrm>
          <a:prstGeom prst="rect">
            <a:avLst/>
          </a:prstGeom>
          <a:noFill/>
        </p:spPr>
        <p:txBody>
          <a:bodyPr wrap="square" rtlCol="0">
            <a:spAutoFit/>
          </a:bodyPr>
          <a:lstStyle/>
          <a:p>
            <a:pPr marL="285750" indent="-285750">
              <a:buFont typeface="Arial" pitchFamily="34" charset="0"/>
              <a:buChar char="•"/>
            </a:pPr>
            <a:r>
              <a:rPr lang="tr-TR" dirty="0"/>
              <a:t>Tüm okullarımızda rehber öğretmenlerimiz korona virüs tedbirlerinin denetimi kapsamında velilerimize ve öğrencilerimize yardımcı olmak için okul dışında görevli olacaklardır</a:t>
            </a:r>
            <a:endParaRPr lang="tr-TR" dirty="0" smtClean="0"/>
          </a:p>
          <a:p>
            <a:pPr marL="285750" indent="-285750">
              <a:buFont typeface="Arial" pitchFamily="34" charset="0"/>
              <a:buChar char="•"/>
            </a:pPr>
            <a:r>
              <a:rPr lang="tr-TR" dirty="0" smtClean="0"/>
              <a:t>Öğrenciler</a:t>
            </a:r>
            <a:r>
              <a:rPr lang="tr-TR" dirty="0"/>
              <a:t>, önceden dezenfekte edilmiş binalara maskeleri takılı halde, bekletilmeden sosyal mesafe korunarak, sırayla </a:t>
            </a:r>
            <a:r>
              <a:rPr lang="tr-TR" dirty="0" smtClean="0"/>
              <a:t>alınacaktır.</a:t>
            </a:r>
          </a:p>
          <a:p>
            <a:pPr marL="285750" indent="-285750">
              <a:buFont typeface="Arial" pitchFamily="34" charset="0"/>
              <a:buChar char="•"/>
            </a:pPr>
            <a:r>
              <a:rPr lang="tr-TR" dirty="0" smtClean="0"/>
              <a:t>Tüm </a:t>
            </a:r>
            <a:r>
              <a:rPr lang="tr-TR" dirty="0"/>
              <a:t>okullarımızda r</a:t>
            </a:r>
            <a:r>
              <a:rPr lang="tr-TR" dirty="0" smtClean="0"/>
              <a:t>ehber </a:t>
            </a:r>
            <a:r>
              <a:rPr lang="tr-TR" dirty="0"/>
              <a:t>öğretmenlerimiz korona virüs tedbirlerinin denetimi kapsamında velilerimize ve öğrencilerimize yardımcı olmak için okul dışında görevli </a:t>
            </a:r>
            <a:r>
              <a:rPr lang="tr-TR" dirty="0" smtClean="0"/>
              <a:t>olacaklardır.</a:t>
            </a:r>
          </a:p>
          <a:p>
            <a:pPr marL="285750" indent="-285750">
              <a:buFont typeface="Arial" pitchFamily="34" charset="0"/>
              <a:buChar char="•"/>
            </a:pPr>
            <a:r>
              <a:rPr lang="tr-TR" dirty="0" smtClean="0"/>
              <a:t>Birinci </a:t>
            </a:r>
            <a:r>
              <a:rPr lang="tr-TR" dirty="0"/>
              <a:t>oturum sonunda verilecek arada öğrenciler, öğretmenlerinin kontrolünde bina bahçesine çıkabilecektir. Öğrencilerin sosyal mesafelerini korumaları için görevli öğretmenler tarafından kontroller yapılacaktır. Öğrencilerin velilerle bir araya gelmesine izin </a:t>
            </a:r>
            <a:r>
              <a:rPr lang="tr-TR" dirty="0" smtClean="0"/>
              <a:t>verilmeyecektir.</a:t>
            </a:r>
          </a:p>
          <a:p>
            <a:pPr marL="285750" indent="-285750">
              <a:buFont typeface="Arial" pitchFamily="34" charset="0"/>
              <a:buChar char="•"/>
            </a:pPr>
            <a:r>
              <a:rPr lang="tr-TR" dirty="0" smtClean="0"/>
              <a:t>İkinci </a:t>
            </a:r>
            <a:r>
              <a:rPr lang="tr-TR" dirty="0"/>
              <a:t>oturum için öğrenciler binalara sosyal mesafe korunarak sırayla </a:t>
            </a:r>
            <a:r>
              <a:rPr lang="tr-TR" dirty="0" smtClean="0"/>
              <a:t>alınacaktır.</a:t>
            </a:r>
          </a:p>
          <a:p>
            <a:pPr marL="285750" indent="-285750">
              <a:buFont typeface="Arial" pitchFamily="34" charset="0"/>
              <a:buChar char="•"/>
            </a:pPr>
            <a:r>
              <a:rPr lang="tr-TR" dirty="0" smtClean="0"/>
              <a:t>Velilerin </a:t>
            </a:r>
            <a:r>
              <a:rPr lang="tr-TR" dirty="0"/>
              <a:t>okul bahçelerine girişlerine izin verilmeyecektir. Öğrencilerin binalara giriş ve çıkışlarında velilerin izdiham oluşturmamaları, sosyal mesafeye dikkat etmeleri </a:t>
            </a:r>
            <a:r>
              <a:rPr lang="tr-TR" dirty="0" smtClean="0"/>
              <a:t>gerekmektedir.</a:t>
            </a:r>
          </a:p>
          <a:p>
            <a:pPr marL="285750" indent="-285750">
              <a:buFont typeface="Arial" pitchFamily="34" charset="0"/>
              <a:buChar char="•"/>
            </a:pPr>
            <a:r>
              <a:rPr lang="tr-TR" dirty="0" smtClean="0"/>
              <a:t>Sınav </a:t>
            </a:r>
            <a:r>
              <a:rPr lang="tr-TR" dirty="0"/>
              <a:t>sonunda öğretmenleri gözetiminde binadan çıkan öğrenciler velilerine teslim edilecektir.</a:t>
            </a:r>
          </a:p>
          <a:p>
            <a:pPr marL="285750" indent="-285750">
              <a:buFont typeface="Arial" pitchFamily="34" charset="0"/>
              <a:buChar char="•"/>
            </a:pPr>
            <a:endParaRPr lang="tr-TR" dirty="0" smtClean="0"/>
          </a:p>
          <a:p>
            <a:pPr marL="285750" indent="-285750">
              <a:buFont typeface="Arial" pitchFamily="34" charset="0"/>
              <a:buChar char="•"/>
            </a:pPr>
            <a:endParaRPr lang="tr-TR" dirty="0"/>
          </a:p>
          <a:p>
            <a:r>
              <a:rPr lang="tr-TR" dirty="0"/>
              <a:t/>
            </a:r>
            <a:br>
              <a:rPr lang="tr-TR" dirty="0"/>
            </a:br>
            <a:endParaRPr lang="tr-TR" dirty="0"/>
          </a:p>
        </p:txBody>
      </p:sp>
    </p:spTree>
    <p:extLst>
      <p:ext uri="{BB962C8B-B14F-4D97-AF65-F5344CB8AC3E}">
        <p14:creationId xmlns:p14="http://schemas.microsoft.com/office/powerpoint/2010/main" xmlns="" val="155208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5536" y="2030"/>
            <a:ext cx="8229600" cy="1143000"/>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UYGULAMASI</a:t>
            </a:r>
            <a:r>
              <a:rPr lang="en-US" dirty="0"/>
              <a:t/>
            </a:r>
            <a:br>
              <a:rPr lang="en-US" dirty="0"/>
            </a:br>
            <a:endParaRPr lang="vi-VN"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268760"/>
            <a:ext cx="8640960" cy="5400600"/>
          </a:xfrm>
          <a:prstGeom prst="rect">
            <a:avLst/>
          </a:prstGeom>
        </p:spPr>
      </p:pic>
    </p:spTree>
    <p:extLst>
      <p:ext uri="{BB962C8B-B14F-4D97-AF65-F5344CB8AC3E}">
        <p14:creationId xmlns:p14="http://schemas.microsoft.com/office/powerpoint/2010/main" xmlns="" val="288446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1908" y="1143000"/>
            <a:ext cx="7720492" cy="5555768"/>
          </a:xfrm>
          <a:prstGeom prst="rect">
            <a:avLst/>
          </a:prstGeom>
        </p:spPr>
      </p:pic>
      <p:sp>
        <p:nvSpPr>
          <p:cNvPr id="4" name="Title 1"/>
          <p:cNvSpPr>
            <a:spLocks noGrp="1"/>
          </p:cNvSpPr>
          <p:nvPr>
            <p:ph type="title"/>
          </p:nvPr>
        </p:nvSpPr>
        <p:spPr>
          <a:xfrm>
            <a:off x="443563" y="0"/>
            <a:ext cx="8229600" cy="1143000"/>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UYGULAMASI</a:t>
            </a:r>
            <a:r>
              <a:rPr lang="en-US" dirty="0"/>
              <a:t/>
            </a:r>
            <a:br>
              <a:rPr lang="en-US" dirty="0"/>
            </a:br>
            <a:endParaRPr lang="vi-VN" dirty="0"/>
          </a:p>
        </p:txBody>
      </p:sp>
    </p:spTree>
    <p:extLst>
      <p:ext uri="{BB962C8B-B14F-4D97-AF65-F5344CB8AC3E}">
        <p14:creationId xmlns:p14="http://schemas.microsoft.com/office/powerpoint/2010/main" xmlns="" val="197057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5536" y="116632"/>
            <a:ext cx="8229600" cy="1143000"/>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UYGULAMASI</a:t>
            </a:r>
            <a:r>
              <a:rPr lang="en-US" dirty="0"/>
              <a:t/>
            </a:r>
            <a:br>
              <a:rPr lang="en-US" dirty="0"/>
            </a:br>
            <a:endParaRPr lang="vi-VN"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1340768"/>
            <a:ext cx="7776864" cy="5256584"/>
          </a:xfrm>
          <a:prstGeom prst="rect">
            <a:avLst/>
          </a:prstGeom>
        </p:spPr>
      </p:pic>
    </p:spTree>
    <p:extLst>
      <p:ext uri="{BB962C8B-B14F-4D97-AF65-F5344CB8AC3E}">
        <p14:creationId xmlns:p14="http://schemas.microsoft.com/office/powerpoint/2010/main" xmlns="" val="31574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528" y="116632"/>
            <a:ext cx="8229600" cy="922114"/>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UYGULAMASI</a:t>
            </a:r>
            <a:r>
              <a:rPr lang="en-US" dirty="0"/>
              <a:t/>
            </a:r>
            <a:br>
              <a:rPr lang="en-US" dirty="0"/>
            </a:br>
            <a:endParaRPr lang="vi-VN"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038746"/>
            <a:ext cx="8352927" cy="5819254"/>
          </a:xfrm>
          <a:prstGeom prst="rect">
            <a:avLst/>
          </a:prstGeom>
        </p:spPr>
      </p:pic>
    </p:spTree>
    <p:extLst>
      <p:ext uri="{BB962C8B-B14F-4D97-AF65-F5344CB8AC3E}">
        <p14:creationId xmlns:p14="http://schemas.microsoft.com/office/powerpoint/2010/main" xmlns="" val="202146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792088"/>
          </a:xfrm>
        </p:spPr>
        <p:style>
          <a:lnRef idx="3">
            <a:schemeClr val="lt1"/>
          </a:lnRef>
          <a:fillRef idx="1">
            <a:schemeClr val="accent5"/>
          </a:fillRef>
          <a:effectRef idx="1">
            <a:schemeClr val="accent5"/>
          </a:effectRef>
          <a:fontRef idx="minor">
            <a:schemeClr val="lt1"/>
          </a:fontRef>
        </p:style>
        <p:txBody>
          <a:bodyPr>
            <a:normAutofit/>
          </a:bodyPr>
          <a:lstStyle/>
          <a:p>
            <a:pPr algn="ctr"/>
            <a:r>
              <a:rPr lang="tr-T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SORU SAYISI ve SINAV SÜRESİ</a:t>
            </a:r>
            <a:endParaRPr lang="vi-VN"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0" name="Grup 19"/>
          <p:cNvGrpSpPr/>
          <p:nvPr/>
        </p:nvGrpSpPr>
        <p:grpSpPr>
          <a:xfrm>
            <a:off x="1187624" y="1647410"/>
            <a:ext cx="2734487" cy="3800370"/>
            <a:chOff x="6888088" y="1700808"/>
            <a:chExt cx="3645982" cy="3800370"/>
          </a:xfrm>
        </p:grpSpPr>
        <p:sp>
          <p:nvSpPr>
            <p:cNvPr id="48" name="Rectangle 47"/>
            <p:cNvSpPr/>
            <p:nvPr/>
          </p:nvSpPr>
          <p:spPr>
            <a:xfrm>
              <a:off x="7248128" y="4793292"/>
              <a:ext cx="3285942" cy="707886"/>
            </a:xfrm>
            <a:prstGeom prst="rect">
              <a:avLst/>
            </a:prstGeom>
          </p:spPr>
          <p:txBody>
            <a:bodyPr wrap="none">
              <a:spAutoFit/>
            </a:bodyPr>
            <a:lstStyle/>
            <a:p>
              <a:r>
                <a:rPr lang="tr-TR" sz="4000" b="1" dirty="0" smtClean="0">
                  <a:solidFill>
                    <a:schemeClr val="accent1">
                      <a:lumMod val="60000"/>
                      <a:lumOff val="40000"/>
                    </a:schemeClr>
                  </a:solidFill>
                  <a:latin typeface="+mj-lt"/>
                </a:rPr>
                <a:t>Soru Sayısı</a:t>
              </a:r>
              <a:endParaRPr lang="en-US" sz="4000" b="1" dirty="0">
                <a:solidFill>
                  <a:schemeClr val="accent1">
                    <a:lumMod val="60000"/>
                    <a:lumOff val="40000"/>
                  </a:schemeClr>
                </a:solidFill>
                <a:latin typeface="+mj-lt"/>
              </a:endParaRPr>
            </a:p>
          </p:txBody>
        </p:sp>
        <p:sp>
          <p:nvSpPr>
            <p:cNvPr id="11" name="Oval 10"/>
            <p:cNvSpPr/>
            <p:nvPr/>
          </p:nvSpPr>
          <p:spPr>
            <a:xfrm>
              <a:off x="6888088" y="1700808"/>
              <a:ext cx="3147406" cy="3023579"/>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w="1174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3" name="Grup 12"/>
          <p:cNvGrpSpPr/>
          <p:nvPr/>
        </p:nvGrpSpPr>
        <p:grpSpPr>
          <a:xfrm>
            <a:off x="4860032" y="1451589"/>
            <a:ext cx="2468375" cy="3789764"/>
            <a:chOff x="551384" y="1769713"/>
            <a:chExt cx="3291166" cy="3789764"/>
          </a:xfrm>
        </p:grpSpPr>
        <p:sp>
          <p:nvSpPr>
            <p:cNvPr id="17" name="Rectangle 16"/>
            <p:cNvSpPr/>
            <p:nvPr/>
          </p:nvSpPr>
          <p:spPr>
            <a:xfrm>
              <a:off x="557719" y="4913146"/>
              <a:ext cx="3284831" cy="646331"/>
            </a:xfrm>
            <a:prstGeom prst="rect">
              <a:avLst/>
            </a:prstGeom>
          </p:spPr>
          <p:txBody>
            <a:bodyPr wrap="none">
              <a:spAutoFit/>
            </a:bodyPr>
            <a:lstStyle/>
            <a:p>
              <a:r>
                <a:rPr lang="tr-TR" sz="3600" b="1" dirty="0" smtClean="0">
                  <a:solidFill>
                    <a:srgbClr val="18CAC2"/>
                  </a:solidFill>
                  <a:latin typeface="+mj-lt"/>
                </a:rPr>
                <a:t>Sınav Süresi</a:t>
              </a:r>
              <a:endParaRPr lang="en-US" sz="3600" b="1" dirty="0">
                <a:solidFill>
                  <a:srgbClr val="18CAC2"/>
                </a:solidFill>
                <a:latin typeface="+mj-lt"/>
              </a:endParaRPr>
            </a:p>
          </p:txBody>
        </p:sp>
        <p:pic>
          <p:nvPicPr>
            <p:cNvPr id="1026" name="Picture 2" descr="C:\Users\win7\Desktop\alarm-1673577_960_72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384" y="1769713"/>
              <a:ext cx="3153516" cy="315351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 name="Oval 11"/>
          <p:cNvSpPr/>
          <p:nvPr/>
        </p:nvSpPr>
        <p:spPr>
          <a:xfrm>
            <a:off x="7110904" y="4739894"/>
            <a:ext cx="2033096" cy="18184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800" b="1" dirty="0" smtClean="0">
                <a:solidFill>
                  <a:schemeClr val="bg1"/>
                </a:solidFill>
              </a:rPr>
              <a:t>155 </a:t>
            </a:r>
            <a:r>
              <a:rPr lang="tr-TR" sz="2000" b="1" dirty="0" smtClean="0">
                <a:solidFill>
                  <a:schemeClr val="bg1"/>
                </a:solidFill>
              </a:rPr>
              <a:t>dk</a:t>
            </a:r>
            <a:r>
              <a:rPr lang="tr-TR" sz="1100" dirty="0" smtClean="0">
                <a:solidFill>
                  <a:schemeClr val="bg1"/>
                </a:solidFill>
              </a:rPr>
              <a:t>.</a:t>
            </a:r>
            <a:endParaRPr lang="tr-TR" sz="1100" dirty="0">
              <a:solidFill>
                <a:schemeClr val="bg1"/>
              </a:solidFill>
            </a:endParaRPr>
          </a:p>
        </p:txBody>
      </p:sp>
      <p:sp>
        <p:nvSpPr>
          <p:cNvPr id="60" name="Oval 59"/>
          <p:cNvSpPr/>
          <p:nvPr/>
        </p:nvSpPr>
        <p:spPr>
          <a:xfrm>
            <a:off x="3457844" y="5241353"/>
            <a:ext cx="1188132" cy="147227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800" b="1" dirty="0">
                <a:solidFill>
                  <a:schemeClr val="bg1"/>
                </a:solidFill>
              </a:rPr>
              <a:t>9</a:t>
            </a:r>
            <a:r>
              <a:rPr lang="tr-TR" sz="4800" b="1" dirty="0" smtClean="0">
                <a:solidFill>
                  <a:schemeClr val="bg1"/>
                </a:solidFill>
              </a:rPr>
              <a:t>0 </a:t>
            </a:r>
            <a:endParaRPr lang="tr-TR" sz="1100" dirty="0">
              <a:solidFill>
                <a:schemeClr val="bg1"/>
              </a:solidFill>
            </a:endParaRPr>
          </a:p>
        </p:txBody>
      </p:sp>
    </p:spTree>
    <p:extLst>
      <p:ext uri="{BB962C8B-B14F-4D97-AF65-F5344CB8AC3E}">
        <p14:creationId xmlns:p14="http://schemas.microsoft.com/office/powerpoint/2010/main" xmlns="" val="19200915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down)">
                                      <p:cBhvr>
                                        <p:cTn id="11" dur="580">
                                          <p:stCondLst>
                                            <p:cond delay="0"/>
                                          </p:stCondLst>
                                        </p:cTn>
                                        <p:tgtEl>
                                          <p:spTgt spid="60"/>
                                        </p:tgtEl>
                                      </p:cBhvr>
                                    </p:animEffect>
                                    <p:anim calcmode="lin" valueType="num">
                                      <p:cBhvr>
                                        <p:cTn id="12"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7" dur="26">
                                          <p:stCondLst>
                                            <p:cond delay="650"/>
                                          </p:stCondLst>
                                        </p:cTn>
                                        <p:tgtEl>
                                          <p:spTgt spid="60"/>
                                        </p:tgtEl>
                                      </p:cBhvr>
                                      <p:to x="100000" y="60000"/>
                                    </p:animScale>
                                    <p:animScale>
                                      <p:cBhvr>
                                        <p:cTn id="18" dur="166" decel="50000">
                                          <p:stCondLst>
                                            <p:cond delay="676"/>
                                          </p:stCondLst>
                                        </p:cTn>
                                        <p:tgtEl>
                                          <p:spTgt spid="60"/>
                                        </p:tgtEl>
                                      </p:cBhvr>
                                      <p:to x="100000" y="100000"/>
                                    </p:animScale>
                                    <p:animScale>
                                      <p:cBhvr>
                                        <p:cTn id="19" dur="26">
                                          <p:stCondLst>
                                            <p:cond delay="1312"/>
                                          </p:stCondLst>
                                        </p:cTn>
                                        <p:tgtEl>
                                          <p:spTgt spid="60"/>
                                        </p:tgtEl>
                                      </p:cBhvr>
                                      <p:to x="100000" y="80000"/>
                                    </p:animScale>
                                    <p:animScale>
                                      <p:cBhvr>
                                        <p:cTn id="20" dur="166" decel="50000">
                                          <p:stCondLst>
                                            <p:cond delay="1338"/>
                                          </p:stCondLst>
                                        </p:cTn>
                                        <p:tgtEl>
                                          <p:spTgt spid="60"/>
                                        </p:tgtEl>
                                      </p:cBhvr>
                                      <p:to x="100000" y="100000"/>
                                    </p:animScale>
                                    <p:animScale>
                                      <p:cBhvr>
                                        <p:cTn id="21" dur="26">
                                          <p:stCondLst>
                                            <p:cond delay="1642"/>
                                          </p:stCondLst>
                                        </p:cTn>
                                        <p:tgtEl>
                                          <p:spTgt spid="60"/>
                                        </p:tgtEl>
                                      </p:cBhvr>
                                      <p:to x="100000" y="90000"/>
                                    </p:animScale>
                                    <p:animScale>
                                      <p:cBhvr>
                                        <p:cTn id="22" dur="166" decel="50000">
                                          <p:stCondLst>
                                            <p:cond delay="1668"/>
                                          </p:stCondLst>
                                        </p:cTn>
                                        <p:tgtEl>
                                          <p:spTgt spid="60"/>
                                        </p:tgtEl>
                                      </p:cBhvr>
                                      <p:to x="100000" y="100000"/>
                                    </p:animScale>
                                    <p:animScale>
                                      <p:cBhvr>
                                        <p:cTn id="23" dur="26">
                                          <p:stCondLst>
                                            <p:cond delay="1808"/>
                                          </p:stCondLst>
                                        </p:cTn>
                                        <p:tgtEl>
                                          <p:spTgt spid="60"/>
                                        </p:tgtEl>
                                      </p:cBhvr>
                                      <p:to x="100000" y="95000"/>
                                    </p:animScale>
                                    <p:animScale>
                                      <p:cBhvr>
                                        <p:cTn id="24" dur="166" decel="50000">
                                          <p:stCondLst>
                                            <p:cond delay="1834"/>
                                          </p:stCondLst>
                                        </p:cTn>
                                        <p:tgtEl>
                                          <p:spTgt spid="60"/>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80">
                                          <p:stCondLst>
                                            <p:cond delay="0"/>
                                          </p:stCondLst>
                                        </p:cTn>
                                        <p:tgtEl>
                                          <p:spTgt spid="12"/>
                                        </p:tgtEl>
                                      </p:cBhvr>
                                    </p:animEffect>
                                    <p:anim calcmode="lin" valueType="num">
                                      <p:cBhvr>
                                        <p:cTn id="3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5" dur="26">
                                          <p:stCondLst>
                                            <p:cond delay="650"/>
                                          </p:stCondLst>
                                        </p:cTn>
                                        <p:tgtEl>
                                          <p:spTgt spid="12"/>
                                        </p:tgtEl>
                                      </p:cBhvr>
                                      <p:to x="100000" y="60000"/>
                                    </p:animScale>
                                    <p:animScale>
                                      <p:cBhvr>
                                        <p:cTn id="36" dur="166" decel="50000">
                                          <p:stCondLst>
                                            <p:cond delay="676"/>
                                          </p:stCondLst>
                                        </p:cTn>
                                        <p:tgtEl>
                                          <p:spTgt spid="12"/>
                                        </p:tgtEl>
                                      </p:cBhvr>
                                      <p:to x="100000" y="100000"/>
                                    </p:animScale>
                                    <p:animScale>
                                      <p:cBhvr>
                                        <p:cTn id="37" dur="26">
                                          <p:stCondLst>
                                            <p:cond delay="1312"/>
                                          </p:stCondLst>
                                        </p:cTn>
                                        <p:tgtEl>
                                          <p:spTgt spid="12"/>
                                        </p:tgtEl>
                                      </p:cBhvr>
                                      <p:to x="100000" y="80000"/>
                                    </p:animScale>
                                    <p:animScale>
                                      <p:cBhvr>
                                        <p:cTn id="38" dur="166" decel="50000">
                                          <p:stCondLst>
                                            <p:cond delay="1338"/>
                                          </p:stCondLst>
                                        </p:cTn>
                                        <p:tgtEl>
                                          <p:spTgt spid="12"/>
                                        </p:tgtEl>
                                      </p:cBhvr>
                                      <p:to x="100000" y="100000"/>
                                    </p:animScale>
                                    <p:animScale>
                                      <p:cBhvr>
                                        <p:cTn id="39" dur="26">
                                          <p:stCondLst>
                                            <p:cond delay="1642"/>
                                          </p:stCondLst>
                                        </p:cTn>
                                        <p:tgtEl>
                                          <p:spTgt spid="12"/>
                                        </p:tgtEl>
                                      </p:cBhvr>
                                      <p:to x="100000" y="90000"/>
                                    </p:animScale>
                                    <p:animScale>
                                      <p:cBhvr>
                                        <p:cTn id="40" dur="166" decel="50000">
                                          <p:stCondLst>
                                            <p:cond delay="1668"/>
                                          </p:stCondLst>
                                        </p:cTn>
                                        <p:tgtEl>
                                          <p:spTgt spid="12"/>
                                        </p:tgtEl>
                                      </p:cBhvr>
                                      <p:to x="100000" y="100000"/>
                                    </p:animScale>
                                    <p:animScale>
                                      <p:cBhvr>
                                        <p:cTn id="41" dur="26">
                                          <p:stCondLst>
                                            <p:cond delay="1808"/>
                                          </p:stCondLst>
                                        </p:cTn>
                                        <p:tgtEl>
                                          <p:spTgt spid="12"/>
                                        </p:tgtEl>
                                      </p:cBhvr>
                                      <p:to x="100000" y="95000"/>
                                    </p:animScale>
                                    <p:animScale>
                                      <p:cBhvr>
                                        <p:cTn id="42" dur="166" decel="50000">
                                          <p:stCondLst>
                                            <p:cond delay="1834"/>
                                          </p:stCondLst>
                                        </p:cTn>
                                        <p:tgtEl>
                                          <p:spTgt spid="12"/>
                                        </p:tgtEl>
                                      </p:cBhvr>
                                      <p:to x="100000" y="100000"/>
                                    </p:animScale>
                                  </p:childTnLst>
                                </p:cTn>
                              </p:par>
                            </p:childTnLst>
                          </p:cTn>
                        </p:par>
                        <p:par>
                          <p:cTn id="43" fill="hold">
                            <p:stCondLst>
                              <p:cond delay="2000"/>
                            </p:stCondLst>
                            <p:childTnLst>
                              <p:par>
                                <p:cTn id="44" presetID="21" presetClass="entr" presetSubtype="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SÜRESİ VE BAŞLAMA SAATİ</a:t>
            </a:r>
            <a:r>
              <a:rPr lang="en-US" dirty="0"/>
              <a:t/>
            </a:r>
            <a:br>
              <a:rPr lang="en-US" dirty="0"/>
            </a:br>
            <a:endParaRPr lang="vi-VN" dirty="0"/>
          </a:p>
        </p:txBody>
      </p:sp>
      <p:pic>
        <p:nvPicPr>
          <p:cNvPr id="1027" name="Picture 3" descr="C:\Users\muhammed\Desktop\ata deneme sınavı nisan\images.png"/>
          <p:cNvPicPr>
            <a:picLocks noChangeAspect="1" noChangeArrowheads="1"/>
          </p:cNvPicPr>
          <p:nvPr/>
        </p:nvPicPr>
        <p:blipFill>
          <a:blip r:embed="rId2" cstate="print"/>
          <a:srcRect/>
          <a:stretch>
            <a:fillRect/>
          </a:stretch>
        </p:blipFill>
        <p:spPr bwMode="auto">
          <a:xfrm>
            <a:off x="359532" y="1844824"/>
            <a:ext cx="2052228" cy="3183584"/>
          </a:xfrm>
          <a:prstGeom prst="rect">
            <a:avLst/>
          </a:prstGeom>
          <a:noFill/>
        </p:spPr>
      </p:pic>
      <p:graphicFrame>
        <p:nvGraphicFramePr>
          <p:cNvPr id="8" name="7 Tablo"/>
          <p:cNvGraphicFramePr>
            <a:graphicFrameLocks noGrp="1"/>
          </p:cNvGraphicFramePr>
          <p:nvPr/>
        </p:nvGraphicFramePr>
        <p:xfrm>
          <a:off x="2843809" y="4139520"/>
          <a:ext cx="5976663" cy="2529840"/>
        </p:xfrm>
        <a:graphic>
          <a:graphicData uri="http://schemas.openxmlformats.org/drawingml/2006/table">
            <a:tbl>
              <a:tblPr firstRow="1" bandRow="1">
                <a:tableStyleId>{21E4AEA4-8DFA-4A89-87EB-49C32662AFE0}</a:tableStyleId>
              </a:tblPr>
              <a:tblGrid>
                <a:gridCol w="1290959">
                  <a:extLst>
                    <a:ext uri="{9D8B030D-6E8A-4147-A177-3AD203B41FA5}">
                      <a16:colId xmlns:a16="http://schemas.microsoft.com/office/drawing/2014/main" xmlns="" val="20000"/>
                    </a:ext>
                  </a:extLst>
                </a:gridCol>
                <a:gridCol w="1577839">
                  <a:extLst>
                    <a:ext uri="{9D8B030D-6E8A-4147-A177-3AD203B41FA5}">
                      <a16:colId xmlns:a16="http://schemas.microsoft.com/office/drawing/2014/main" xmlns="" val="20001"/>
                    </a:ext>
                  </a:extLst>
                </a:gridCol>
                <a:gridCol w="1577839">
                  <a:extLst>
                    <a:ext uri="{9D8B030D-6E8A-4147-A177-3AD203B41FA5}">
                      <a16:colId xmlns:a16="http://schemas.microsoft.com/office/drawing/2014/main" xmlns="" val="20002"/>
                    </a:ext>
                  </a:extLst>
                </a:gridCol>
                <a:gridCol w="1530026">
                  <a:extLst>
                    <a:ext uri="{9D8B030D-6E8A-4147-A177-3AD203B41FA5}">
                      <a16:colId xmlns:a16="http://schemas.microsoft.com/office/drawing/2014/main" xmlns="" val="20003"/>
                    </a:ext>
                  </a:extLst>
                </a:gridCol>
              </a:tblGrid>
              <a:tr h="464774">
                <a:tc gridSpan="4">
                  <a:txBody>
                    <a:bodyPr/>
                    <a:lstStyle/>
                    <a:p>
                      <a:pPr algn="ctr"/>
                      <a:r>
                        <a:rPr lang="tr-TR" sz="2800" dirty="0" smtClean="0"/>
                        <a:t>Sayısal</a:t>
                      </a:r>
                      <a:r>
                        <a:rPr lang="tr-TR" sz="2800" baseline="0" dirty="0" smtClean="0"/>
                        <a:t> Bölüm</a:t>
                      </a:r>
                      <a:endParaRPr lang="tr-TR" sz="2800" dirty="0"/>
                    </a:p>
                  </a:txBody>
                  <a:tcPr marL="68580" marR="68580"/>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902209">
                <a:tc>
                  <a:txBody>
                    <a:bodyPr/>
                    <a:lstStyle/>
                    <a:p>
                      <a:pPr algn="ctr"/>
                      <a:r>
                        <a:rPr lang="tr-TR" sz="2000" b="1" dirty="0" smtClean="0"/>
                        <a:t>Ders</a:t>
                      </a:r>
                      <a:endParaRPr lang="tr-TR" sz="2000" b="1"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smtClean="0"/>
                        <a:t>Soru Sayısı</a:t>
                      </a:r>
                    </a:p>
                    <a:p>
                      <a:pPr algn="ctr"/>
                      <a:endParaRPr lang="tr-TR" sz="2000" b="1" dirty="0"/>
                    </a:p>
                  </a:txBody>
                  <a:tcPr marL="68580" marR="68580"/>
                </a:tc>
                <a:tc>
                  <a:txBody>
                    <a:bodyPr/>
                    <a:lstStyle/>
                    <a:p>
                      <a:pPr algn="ctr"/>
                      <a:r>
                        <a:rPr lang="tr-TR" sz="2000" b="1" dirty="0" smtClean="0"/>
                        <a:t>Sınav</a:t>
                      </a:r>
                      <a:r>
                        <a:rPr lang="tr-TR" sz="2000" b="1" baseline="0" dirty="0" smtClean="0"/>
                        <a:t> Başlama Saati</a:t>
                      </a:r>
                      <a:endParaRPr lang="tr-TR" sz="2000" b="1" dirty="0"/>
                    </a:p>
                  </a:txBody>
                  <a:tcPr marL="68580" marR="68580"/>
                </a:tc>
                <a:tc>
                  <a:txBody>
                    <a:bodyPr/>
                    <a:lstStyle/>
                    <a:p>
                      <a:pPr algn="ctr"/>
                      <a:r>
                        <a:rPr lang="tr-TR" sz="2000" b="1" dirty="0" smtClean="0"/>
                        <a:t>Sınav Süresi</a:t>
                      </a:r>
                      <a:endParaRPr lang="tr-TR" sz="2000" b="1" dirty="0"/>
                    </a:p>
                  </a:txBody>
                  <a:tcPr marL="68580" marR="68580"/>
                </a:tc>
                <a:extLst>
                  <a:ext uri="{0D108BD9-81ED-4DB2-BD59-A6C34878D82A}">
                    <a16:rowId xmlns:a16="http://schemas.microsoft.com/office/drawing/2014/main" xmlns="" val="10001"/>
                  </a:ext>
                </a:extLst>
              </a:tr>
              <a:tr h="328076">
                <a:tc>
                  <a:txBody>
                    <a:bodyPr/>
                    <a:lstStyle/>
                    <a:p>
                      <a:r>
                        <a:rPr lang="tr-TR" b="1" dirty="0" smtClean="0">
                          <a:solidFill>
                            <a:schemeClr val="accent5">
                              <a:lumMod val="75000"/>
                            </a:schemeClr>
                          </a:solidFill>
                        </a:rPr>
                        <a:t>Matematik</a:t>
                      </a:r>
                      <a:endParaRPr lang="tr-TR" b="1" dirty="0">
                        <a:solidFill>
                          <a:schemeClr val="accent5">
                            <a:lumMod val="75000"/>
                          </a:schemeClr>
                        </a:solidFill>
                      </a:endParaRPr>
                    </a:p>
                  </a:txBody>
                  <a:tcPr marL="68580" marR="68580"/>
                </a:tc>
                <a:tc rowSpan="2">
                  <a:txBody>
                    <a:bodyPr/>
                    <a:lstStyle/>
                    <a:p>
                      <a:pPr algn="ctr"/>
                      <a:r>
                        <a:rPr lang="tr-TR" b="1" dirty="0" smtClean="0">
                          <a:solidFill>
                            <a:schemeClr val="accent5">
                              <a:lumMod val="75000"/>
                            </a:schemeClr>
                          </a:solidFill>
                        </a:rPr>
                        <a:t>40</a:t>
                      </a:r>
                      <a:endParaRPr lang="tr-TR" b="1" dirty="0">
                        <a:solidFill>
                          <a:schemeClr val="accent5">
                            <a:lumMod val="75000"/>
                          </a:schemeClr>
                        </a:solidFill>
                      </a:endParaRPr>
                    </a:p>
                  </a:txBody>
                  <a:tcPr marL="68580" marR="68580" anchor="ctr"/>
                </a:tc>
                <a:tc rowSpan="2">
                  <a:txBody>
                    <a:bodyPr/>
                    <a:lstStyle/>
                    <a:p>
                      <a:pPr algn="ctr"/>
                      <a:r>
                        <a:rPr lang="tr-TR" b="1" dirty="0" smtClean="0">
                          <a:solidFill>
                            <a:schemeClr val="accent5">
                              <a:lumMod val="75000"/>
                            </a:schemeClr>
                          </a:solidFill>
                        </a:rPr>
                        <a:t>11.30</a:t>
                      </a:r>
                      <a:endParaRPr lang="tr-TR" b="1" dirty="0">
                        <a:solidFill>
                          <a:schemeClr val="accent5">
                            <a:lumMod val="75000"/>
                          </a:schemeClr>
                        </a:solidFill>
                      </a:endParaRPr>
                    </a:p>
                  </a:txBody>
                  <a:tcPr marL="68580" marR="68580" anchor="ctr"/>
                </a:tc>
                <a:tc rowSpan="2">
                  <a:txBody>
                    <a:bodyPr/>
                    <a:lstStyle/>
                    <a:p>
                      <a:pPr algn="ctr"/>
                      <a:r>
                        <a:rPr lang="tr-TR" b="1" dirty="0" smtClean="0">
                          <a:solidFill>
                            <a:schemeClr val="accent5">
                              <a:lumMod val="75000"/>
                            </a:schemeClr>
                          </a:solidFill>
                        </a:rPr>
                        <a:t>80 Dakika</a:t>
                      </a:r>
                      <a:endParaRPr lang="tr-TR" b="1" dirty="0">
                        <a:solidFill>
                          <a:schemeClr val="accent5">
                            <a:lumMod val="75000"/>
                          </a:schemeClr>
                        </a:solidFill>
                      </a:endParaRPr>
                    </a:p>
                  </a:txBody>
                  <a:tcPr marL="68580" marR="68580" anchor="ctr"/>
                </a:tc>
                <a:extLst>
                  <a:ext uri="{0D108BD9-81ED-4DB2-BD59-A6C34878D82A}">
                    <a16:rowId xmlns:a16="http://schemas.microsoft.com/office/drawing/2014/main" xmlns="" val="10002"/>
                  </a:ext>
                </a:extLst>
              </a:tr>
              <a:tr h="451440">
                <a:tc>
                  <a:txBody>
                    <a:bodyPr/>
                    <a:lstStyle/>
                    <a:p>
                      <a:r>
                        <a:rPr lang="tr-TR" b="1" dirty="0" smtClean="0">
                          <a:solidFill>
                            <a:schemeClr val="accent5">
                              <a:lumMod val="75000"/>
                            </a:schemeClr>
                          </a:solidFill>
                        </a:rPr>
                        <a:t>Fen ve Teknoloji</a:t>
                      </a:r>
                      <a:endParaRPr lang="tr-TR" b="1" dirty="0">
                        <a:solidFill>
                          <a:schemeClr val="accent5">
                            <a:lumMod val="75000"/>
                          </a:schemeClr>
                        </a:solidFill>
                      </a:endParaRPr>
                    </a:p>
                  </a:txBody>
                  <a:tcPr marL="68580" marR="68580"/>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xmlns="" val="10003"/>
                  </a:ext>
                </a:extLst>
              </a:tr>
            </a:tbl>
          </a:graphicData>
        </a:graphic>
      </p:graphicFrame>
      <p:graphicFrame>
        <p:nvGraphicFramePr>
          <p:cNvPr id="9" name="8 Tablo"/>
          <p:cNvGraphicFramePr>
            <a:graphicFrameLocks noGrp="1"/>
          </p:cNvGraphicFramePr>
          <p:nvPr/>
        </p:nvGraphicFramePr>
        <p:xfrm>
          <a:off x="2897814" y="1268760"/>
          <a:ext cx="5886655" cy="2971800"/>
        </p:xfrm>
        <a:graphic>
          <a:graphicData uri="http://schemas.openxmlformats.org/drawingml/2006/table">
            <a:tbl>
              <a:tblPr firstRow="1" bandRow="1">
                <a:tableStyleId>{F5AB1C69-6EDB-4FF4-983F-18BD219EF322}</a:tableStyleId>
              </a:tblPr>
              <a:tblGrid>
                <a:gridCol w="1471664">
                  <a:extLst>
                    <a:ext uri="{9D8B030D-6E8A-4147-A177-3AD203B41FA5}">
                      <a16:colId xmlns:a16="http://schemas.microsoft.com/office/drawing/2014/main" xmlns="" val="20000"/>
                    </a:ext>
                  </a:extLst>
                </a:gridCol>
                <a:gridCol w="1313420">
                  <a:extLst>
                    <a:ext uri="{9D8B030D-6E8A-4147-A177-3AD203B41FA5}">
                      <a16:colId xmlns:a16="http://schemas.microsoft.com/office/drawing/2014/main" xmlns="" val="20001"/>
                    </a:ext>
                  </a:extLst>
                </a:gridCol>
                <a:gridCol w="1629907">
                  <a:extLst>
                    <a:ext uri="{9D8B030D-6E8A-4147-A177-3AD203B41FA5}">
                      <a16:colId xmlns:a16="http://schemas.microsoft.com/office/drawing/2014/main" xmlns="" val="20002"/>
                    </a:ext>
                  </a:extLst>
                </a:gridCol>
                <a:gridCol w="1471664">
                  <a:extLst>
                    <a:ext uri="{9D8B030D-6E8A-4147-A177-3AD203B41FA5}">
                      <a16:colId xmlns:a16="http://schemas.microsoft.com/office/drawing/2014/main" xmlns="" val="20003"/>
                    </a:ext>
                  </a:extLst>
                </a:gridCol>
              </a:tblGrid>
              <a:tr h="370840">
                <a:tc gridSpan="4">
                  <a:txBody>
                    <a:bodyPr/>
                    <a:lstStyle/>
                    <a:p>
                      <a:pPr algn="ctr"/>
                      <a:r>
                        <a:rPr lang="tr-TR" sz="2800" dirty="0" smtClean="0"/>
                        <a:t>Sözel Bölüm</a:t>
                      </a:r>
                      <a:endParaRPr lang="tr-TR" sz="2800" dirty="0"/>
                    </a:p>
                  </a:txBody>
                  <a:tcPr marL="68580" marR="68580"/>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370840">
                <a:tc>
                  <a:txBody>
                    <a:bodyPr/>
                    <a:lstStyle/>
                    <a:p>
                      <a:pPr algn="ctr"/>
                      <a:r>
                        <a:rPr lang="tr-TR" sz="2000" b="1" dirty="0" smtClean="0"/>
                        <a:t>Ders</a:t>
                      </a:r>
                      <a:endParaRPr lang="tr-TR" sz="2000" b="1" dirty="0"/>
                    </a:p>
                  </a:txBody>
                  <a:tcPr marL="68580" marR="68580"/>
                </a:tc>
                <a:tc>
                  <a:txBody>
                    <a:bodyPr/>
                    <a:lstStyle/>
                    <a:p>
                      <a:pPr algn="ctr"/>
                      <a:r>
                        <a:rPr lang="tr-TR" sz="2000" b="1" dirty="0" smtClean="0"/>
                        <a:t>Soru Sayısı</a:t>
                      </a:r>
                      <a:endParaRPr lang="tr-TR" sz="2000" b="1" dirty="0"/>
                    </a:p>
                  </a:txBody>
                  <a:tcPr marL="68580" marR="68580"/>
                </a:tc>
                <a:tc>
                  <a:txBody>
                    <a:bodyPr/>
                    <a:lstStyle/>
                    <a:p>
                      <a:pPr algn="ctr"/>
                      <a:r>
                        <a:rPr lang="tr-TR" sz="2000" b="1" dirty="0" smtClean="0"/>
                        <a:t>Sınav</a:t>
                      </a:r>
                      <a:r>
                        <a:rPr lang="tr-TR" sz="2000" b="1" baseline="0" dirty="0" smtClean="0"/>
                        <a:t> Başlama Saati</a:t>
                      </a:r>
                      <a:endParaRPr lang="tr-TR" sz="2000" b="1" dirty="0"/>
                    </a:p>
                  </a:txBody>
                  <a:tcPr marL="68580" marR="68580"/>
                </a:tc>
                <a:tc>
                  <a:txBody>
                    <a:bodyPr/>
                    <a:lstStyle/>
                    <a:p>
                      <a:pPr algn="ctr"/>
                      <a:r>
                        <a:rPr lang="tr-TR" sz="2000" b="1" dirty="0" smtClean="0"/>
                        <a:t>Sınav Süresi</a:t>
                      </a:r>
                      <a:endParaRPr lang="tr-TR" sz="2000" b="1" dirty="0"/>
                    </a:p>
                  </a:txBody>
                  <a:tcPr marL="68580" marR="68580"/>
                </a:tc>
                <a:extLst>
                  <a:ext uri="{0D108BD9-81ED-4DB2-BD59-A6C34878D82A}">
                    <a16:rowId xmlns:a16="http://schemas.microsoft.com/office/drawing/2014/main" xmlns="" val="10001"/>
                  </a:ext>
                </a:extLst>
              </a:tr>
              <a:tr h="370840">
                <a:tc>
                  <a:txBody>
                    <a:bodyPr/>
                    <a:lstStyle/>
                    <a:p>
                      <a:r>
                        <a:rPr lang="tr-TR" b="1" dirty="0" smtClean="0">
                          <a:solidFill>
                            <a:schemeClr val="accent5">
                              <a:lumMod val="75000"/>
                            </a:schemeClr>
                          </a:solidFill>
                        </a:rPr>
                        <a:t>Türkçe</a:t>
                      </a:r>
                      <a:endParaRPr lang="tr-TR" b="1" dirty="0">
                        <a:solidFill>
                          <a:schemeClr val="accent5">
                            <a:lumMod val="75000"/>
                          </a:schemeClr>
                        </a:solidFill>
                      </a:endParaRPr>
                    </a:p>
                  </a:txBody>
                  <a:tcPr marL="68580" marR="68580"/>
                </a:tc>
                <a:tc rowSpan="4">
                  <a:txBody>
                    <a:bodyPr/>
                    <a:lstStyle/>
                    <a:p>
                      <a:pPr algn="ctr"/>
                      <a:r>
                        <a:rPr lang="tr-TR" b="1" dirty="0" smtClean="0">
                          <a:solidFill>
                            <a:schemeClr val="accent5">
                              <a:lumMod val="75000"/>
                            </a:schemeClr>
                          </a:solidFill>
                        </a:rPr>
                        <a:t>50</a:t>
                      </a:r>
                      <a:endParaRPr lang="tr-TR" b="1" dirty="0">
                        <a:solidFill>
                          <a:schemeClr val="accent5">
                            <a:lumMod val="75000"/>
                          </a:schemeClr>
                        </a:solidFill>
                      </a:endParaRPr>
                    </a:p>
                  </a:txBody>
                  <a:tcPr marL="68580" marR="68580" anchor="ctr"/>
                </a:tc>
                <a:tc rowSpan="4">
                  <a:txBody>
                    <a:bodyPr/>
                    <a:lstStyle/>
                    <a:p>
                      <a:pPr algn="ctr"/>
                      <a:r>
                        <a:rPr lang="tr-TR" b="1" dirty="0" smtClean="0">
                          <a:solidFill>
                            <a:schemeClr val="accent5">
                              <a:lumMod val="75000"/>
                            </a:schemeClr>
                          </a:solidFill>
                        </a:rPr>
                        <a:t>09.30</a:t>
                      </a:r>
                      <a:endParaRPr lang="tr-TR" b="1" dirty="0">
                        <a:solidFill>
                          <a:schemeClr val="accent5">
                            <a:lumMod val="75000"/>
                          </a:schemeClr>
                        </a:solidFill>
                      </a:endParaRPr>
                    </a:p>
                  </a:txBody>
                  <a:tcPr marL="68580" marR="68580"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b="1" dirty="0" smtClean="0">
                        <a:solidFill>
                          <a:schemeClr val="accent5">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b="1" dirty="0" smtClean="0">
                          <a:solidFill>
                            <a:schemeClr val="accent5">
                              <a:lumMod val="75000"/>
                            </a:schemeClr>
                          </a:solidFill>
                        </a:rPr>
                        <a:t>75 Dakika</a:t>
                      </a:r>
                    </a:p>
                    <a:p>
                      <a:pPr algn="ctr"/>
                      <a:endParaRPr lang="tr-TR" b="1" dirty="0">
                        <a:solidFill>
                          <a:schemeClr val="accent5">
                            <a:lumMod val="75000"/>
                          </a:schemeClr>
                        </a:solidFill>
                      </a:endParaRPr>
                    </a:p>
                  </a:txBody>
                  <a:tcPr marL="68580" marR="68580" anchor="ctr"/>
                </a:tc>
                <a:extLst>
                  <a:ext uri="{0D108BD9-81ED-4DB2-BD59-A6C34878D82A}">
                    <a16:rowId xmlns:a16="http://schemas.microsoft.com/office/drawing/2014/main" xmlns="" val="10002"/>
                  </a:ext>
                </a:extLst>
              </a:tr>
              <a:tr h="370840">
                <a:tc>
                  <a:txBody>
                    <a:bodyPr/>
                    <a:lstStyle/>
                    <a:p>
                      <a:r>
                        <a:rPr lang="tr-TR" b="1" dirty="0" smtClean="0">
                          <a:solidFill>
                            <a:schemeClr val="accent5">
                              <a:lumMod val="75000"/>
                            </a:schemeClr>
                          </a:solidFill>
                        </a:rPr>
                        <a:t>İnkılâp Tarihi</a:t>
                      </a:r>
                      <a:endParaRPr lang="tr-TR" b="1" dirty="0">
                        <a:solidFill>
                          <a:schemeClr val="accent5">
                            <a:lumMod val="75000"/>
                          </a:schemeClr>
                        </a:solidFill>
                      </a:endParaRPr>
                    </a:p>
                  </a:txBody>
                  <a:tcPr marL="68580" marR="68580"/>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xmlns="" val="10003"/>
                  </a:ext>
                </a:extLst>
              </a:tr>
              <a:tr h="370840">
                <a:tc>
                  <a:txBody>
                    <a:bodyPr/>
                    <a:lstStyle/>
                    <a:p>
                      <a:r>
                        <a:rPr lang="tr-TR" b="1" dirty="0" smtClean="0">
                          <a:solidFill>
                            <a:schemeClr val="accent5">
                              <a:lumMod val="75000"/>
                            </a:schemeClr>
                          </a:solidFill>
                        </a:rPr>
                        <a:t>Din Kültürü ve A.B.</a:t>
                      </a:r>
                      <a:endParaRPr lang="tr-TR" b="1" dirty="0">
                        <a:solidFill>
                          <a:schemeClr val="accent5">
                            <a:lumMod val="75000"/>
                          </a:schemeClr>
                        </a:solidFill>
                      </a:endParaRPr>
                    </a:p>
                  </a:txBody>
                  <a:tcPr marL="68580" marR="68580"/>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xmlns="" val="10004"/>
                  </a:ext>
                </a:extLst>
              </a:tr>
              <a:tr h="370840">
                <a:tc>
                  <a:txBody>
                    <a:bodyPr/>
                    <a:lstStyle/>
                    <a:p>
                      <a:r>
                        <a:rPr lang="tr-TR" b="1" dirty="0" smtClean="0">
                          <a:solidFill>
                            <a:schemeClr val="accent5">
                              <a:lumMod val="75000"/>
                            </a:schemeClr>
                          </a:solidFill>
                        </a:rPr>
                        <a:t>Yabancı Dil</a:t>
                      </a:r>
                      <a:endParaRPr lang="tr-TR" b="1" dirty="0">
                        <a:solidFill>
                          <a:schemeClr val="accent5">
                            <a:lumMod val="75000"/>
                          </a:schemeClr>
                        </a:solidFill>
                      </a:endParaRPr>
                    </a:p>
                  </a:txBody>
                  <a:tcPr marL="68580" marR="68580"/>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850452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800" decel="100000"/>
                                        <p:tgtEl>
                                          <p:spTgt spid="1027"/>
                                        </p:tgtEl>
                                      </p:cBhvr>
                                    </p:animEffect>
                                    <p:anim calcmode="lin" valueType="num">
                                      <p:cBhvr>
                                        <p:cTn id="8" dur="800" decel="100000" fill="hold"/>
                                        <p:tgtEl>
                                          <p:spTgt spid="1027"/>
                                        </p:tgtEl>
                                        <p:attrNameLst>
                                          <p:attrName>style.rotation</p:attrName>
                                        </p:attrNameLst>
                                      </p:cBhvr>
                                      <p:tavLst>
                                        <p:tav tm="0">
                                          <p:val>
                                            <p:fltVal val="-90"/>
                                          </p:val>
                                        </p:tav>
                                        <p:tav tm="100000">
                                          <p:val>
                                            <p:fltVal val="0"/>
                                          </p:val>
                                        </p:tav>
                                      </p:tavLst>
                                    </p:anim>
                                    <p:anim calcmode="lin" valueType="num">
                                      <p:cBhvr>
                                        <p:cTn id="9" dur="800" decel="100000" fill="hold"/>
                                        <p:tgtEl>
                                          <p:spTgt spid="1027"/>
                                        </p:tgtEl>
                                        <p:attrNameLst>
                                          <p:attrName>ppt_x</p:attrName>
                                        </p:attrNameLst>
                                      </p:cBhvr>
                                      <p:tavLst>
                                        <p:tav tm="0">
                                          <p:val>
                                            <p:strVal val="#ppt_x+0.4"/>
                                          </p:val>
                                        </p:tav>
                                        <p:tav tm="100000">
                                          <p:val>
                                            <p:strVal val="#ppt_x-0.05"/>
                                          </p:val>
                                        </p:tav>
                                      </p:tavLst>
                                    </p:anim>
                                    <p:anim calcmode="lin" valueType="num">
                                      <p:cBhvr>
                                        <p:cTn id="10" dur="800" decel="100000" fill="hold"/>
                                        <p:tgtEl>
                                          <p:spTgt spid="10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800" decel="100000"/>
                                        <p:tgtEl>
                                          <p:spTgt spid="8"/>
                                        </p:tgtEl>
                                      </p:cBhvr>
                                    </p:animEffect>
                                    <p:anim calcmode="lin" valueType="num">
                                      <p:cBhvr>
                                        <p:cTn id="18" dur="800" decel="100000" fill="hold"/>
                                        <p:tgtEl>
                                          <p:spTgt spid="8"/>
                                        </p:tgtEl>
                                        <p:attrNameLst>
                                          <p:attrName>style.rotation</p:attrName>
                                        </p:attrNameLst>
                                      </p:cBhvr>
                                      <p:tavLst>
                                        <p:tav tm="0">
                                          <p:val>
                                            <p:fltVal val="-90"/>
                                          </p:val>
                                        </p:tav>
                                        <p:tav tm="100000">
                                          <p:val>
                                            <p:fltVal val="0"/>
                                          </p:val>
                                        </p:tav>
                                      </p:tavLst>
                                    </p:anim>
                                    <p:anim calcmode="lin" valueType="num">
                                      <p:cBhvr>
                                        <p:cTn id="19" dur="800" decel="100000" fill="hold"/>
                                        <p:tgtEl>
                                          <p:spTgt spid="8"/>
                                        </p:tgtEl>
                                        <p:attrNameLst>
                                          <p:attrName>ppt_x</p:attrName>
                                        </p:attrNameLst>
                                      </p:cBhvr>
                                      <p:tavLst>
                                        <p:tav tm="0">
                                          <p:val>
                                            <p:strVal val="#ppt_x+0.4"/>
                                          </p:val>
                                        </p:tav>
                                        <p:tav tm="100000">
                                          <p:val>
                                            <p:strVal val="#ppt_x-0.05"/>
                                          </p:val>
                                        </p:tav>
                                      </p:tavLst>
                                    </p:anim>
                                    <p:anim calcmode="lin" valueType="num">
                                      <p:cBhvr>
                                        <p:cTn id="20" dur="800" decel="100000" fill="hold"/>
                                        <p:tgtEl>
                                          <p:spTgt spid="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800" decel="100000"/>
                                        <p:tgtEl>
                                          <p:spTgt spid="9"/>
                                        </p:tgtEl>
                                      </p:cBhvr>
                                    </p:animEffect>
                                    <p:anim calcmode="lin" valueType="num">
                                      <p:cBhvr>
                                        <p:cTn id="28" dur="800" decel="100000" fill="hold"/>
                                        <p:tgtEl>
                                          <p:spTgt spid="9"/>
                                        </p:tgtEl>
                                        <p:attrNameLst>
                                          <p:attrName>style.rotation</p:attrName>
                                        </p:attrNameLst>
                                      </p:cBhvr>
                                      <p:tavLst>
                                        <p:tav tm="0">
                                          <p:val>
                                            <p:fltVal val="-90"/>
                                          </p:val>
                                        </p:tav>
                                        <p:tav tm="100000">
                                          <p:val>
                                            <p:fltVal val="0"/>
                                          </p:val>
                                        </p:tav>
                                      </p:tavLst>
                                    </p:anim>
                                    <p:anim calcmode="lin" valueType="num">
                                      <p:cBhvr>
                                        <p:cTn id="29" dur="800" decel="100000" fill="hold"/>
                                        <p:tgtEl>
                                          <p:spTgt spid="9"/>
                                        </p:tgtEl>
                                        <p:attrNameLst>
                                          <p:attrName>ppt_x</p:attrName>
                                        </p:attrNameLst>
                                      </p:cBhvr>
                                      <p:tavLst>
                                        <p:tav tm="0">
                                          <p:val>
                                            <p:strVal val="#ppt_x+0.4"/>
                                          </p:val>
                                        </p:tav>
                                        <p:tav tm="100000">
                                          <p:val>
                                            <p:strVal val="#ppt_x-0.05"/>
                                          </p:val>
                                        </p:tav>
                                      </p:tavLst>
                                    </p:anim>
                                    <p:anim calcmode="lin" valueType="num">
                                      <p:cBhvr>
                                        <p:cTn id="30" dur="800" decel="100000" fill="hold"/>
                                        <p:tgtEl>
                                          <p:spTgt spid="9"/>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9144000" cy="653656"/>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SORU SAYILARI</a:t>
            </a:r>
            <a:endParaRPr lang="vi-VN" dirty="0"/>
          </a:p>
        </p:txBody>
      </p:sp>
      <p:grpSp>
        <p:nvGrpSpPr>
          <p:cNvPr id="4" name="Group 3"/>
          <p:cNvGrpSpPr/>
          <p:nvPr/>
        </p:nvGrpSpPr>
        <p:grpSpPr>
          <a:xfrm>
            <a:off x="2249742" y="2420888"/>
            <a:ext cx="1134126" cy="1515226"/>
            <a:chOff x="3692576" y="1742634"/>
            <a:chExt cx="2790379" cy="2796023"/>
          </a:xfrm>
        </p:grpSpPr>
        <p:grpSp>
          <p:nvGrpSpPr>
            <p:cNvPr id="5" name="组合 79"/>
            <p:cNvGrpSpPr>
              <a:grpSpLocks/>
            </p:cNvGrpSpPr>
            <p:nvPr/>
          </p:nvGrpSpPr>
          <p:grpSpPr bwMode="auto">
            <a:xfrm>
              <a:off x="3692576" y="1742634"/>
              <a:ext cx="2790379" cy="2796023"/>
              <a:chOff x="6379729" y="2488774"/>
              <a:chExt cx="2513016" cy="2513016"/>
            </a:xfrm>
          </p:grpSpPr>
          <p:sp>
            <p:nvSpPr>
              <p:cNvPr id="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 name="椭圆 80"/>
            <p:cNvSpPr/>
            <p:nvPr/>
          </p:nvSpPr>
          <p:spPr bwMode="auto">
            <a:xfrm>
              <a:off x="4079531" y="2136608"/>
              <a:ext cx="2016472" cy="2020557"/>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9" name="Group 8"/>
          <p:cNvGrpSpPr/>
          <p:nvPr/>
        </p:nvGrpSpPr>
        <p:grpSpPr>
          <a:xfrm>
            <a:off x="943892" y="4005142"/>
            <a:ext cx="1171269" cy="1338601"/>
            <a:chOff x="3692576" y="1742634"/>
            <a:chExt cx="2790379" cy="2796023"/>
          </a:xfrm>
        </p:grpSpPr>
        <p:grpSp>
          <p:nvGrpSpPr>
            <p:cNvPr id="10" name="组合 79"/>
            <p:cNvGrpSpPr>
              <a:grpSpLocks/>
            </p:cNvGrpSpPr>
            <p:nvPr/>
          </p:nvGrpSpPr>
          <p:grpSpPr bwMode="auto">
            <a:xfrm>
              <a:off x="3692576" y="1742634"/>
              <a:ext cx="2790379" cy="2796023"/>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1"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4" name="Group 13"/>
          <p:cNvGrpSpPr/>
          <p:nvPr/>
        </p:nvGrpSpPr>
        <p:grpSpPr>
          <a:xfrm>
            <a:off x="3429288" y="3989100"/>
            <a:ext cx="1134126" cy="1515226"/>
            <a:chOff x="3692576" y="1742634"/>
            <a:chExt cx="2790379" cy="2796023"/>
          </a:xfrm>
        </p:grpSpPr>
        <p:grpSp>
          <p:nvGrpSpPr>
            <p:cNvPr id="15" name="组合 79"/>
            <p:cNvGrpSpPr>
              <a:grpSpLocks/>
            </p:cNvGrpSpPr>
            <p:nvPr/>
          </p:nvGrpSpPr>
          <p:grpSpPr bwMode="auto">
            <a:xfrm>
              <a:off x="3692576" y="1742634"/>
              <a:ext cx="2790379" cy="2796023"/>
              <a:chOff x="6379729" y="2488774"/>
              <a:chExt cx="2513016" cy="2513016"/>
            </a:xfrm>
          </p:grpSpPr>
          <p:sp>
            <p:nvSpPr>
              <p:cNvPr id="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6" name="椭圆 80"/>
            <p:cNvSpPr/>
            <p:nvPr/>
          </p:nvSpPr>
          <p:spPr bwMode="auto">
            <a:xfrm>
              <a:off x="4079531" y="2136608"/>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9" name="Group 18"/>
          <p:cNvGrpSpPr/>
          <p:nvPr/>
        </p:nvGrpSpPr>
        <p:grpSpPr>
          <a:xfrm>
            <a:off x="5796407" y="3968114"/>
            <a:ext cx="1134126" cy="1515226"/>
            <a:chOff x="3692576" y="1742634"/>
            <a:chExt cx="2790379" cy="2796023"/>
          </a:xfrm>
        </p:grpSpPr>
        <p:grpSp>
          <p:nvGrpSpPr>
            <p:cNvPr id="20" name="组合 79"/>
            <p:cNvGrpSpPr>
              <a:grpSpLocks/>
            </p:cNvGrpSpPr>
            <p:nvPr/>
          </p:nvGrpSpPr>
          <p:grpSpPr bwMode="auto">
            <a:xfrm>
              <a:off x="3692576" y="1742634"/>
              <a:ext cx="2790379" cy="2796023"/>
              <a:chOff x="6379729" y="2488774"/>
              <a:chExt cx="2513016" cy="2513016"/>
            </a:xfrm>
          </p:grpSpPr>
          <p:sp>
            <p:nvSpPr>
              <p:cNvPr id="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1" name="椭圆 80"/>
            <p:cNvSpPr/>
            <p:nvPr/>
          </p:nvSpPr>
          <p:spPr bwMode="auto">
            <a:xfrm>
              <a:off x="4079531" y="2136608"/>
              <a:ext cx="2016472" cy="2020557"/>
            </a:xfrm>
            <a:prstGeom prst="ellipse">
              <a:avLst/>
            </a:prstGeom>
            <a:solidFill>
              <a:schemeClr val="accent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3"/>
          <p:cNvGrpSpPr/>
          <p:nvPr/>
        </p:nvGrpSpPr>
        <p:grpSpPr>
          <a:xfrm>
            <a:off x="6955750" y="2447381"/>
            <a:ext cx="1134126" cy="1515226"/>
            <a:chOff x="3692576" y="1742634"/>
            <a:chExt cx="2790379" cy="2796023"/>
          </a:xfrm>
        </p:grpSpPr>
        <p:grpSp>
          <p:nvGrpSpPr>
            <p:cNvPr id="25" name="组合 79"/>
            <p:cNvGrpSpPr>
              <a:grpSpLocks/>
            </p:cNvGrpSpPr>
            <p:nvPr/>
          </p:nvGrpSpPr>
          <p:grpSpPr bwMode="auto">
            <a:xfrm>
              <a:off x="3692576" y="1742634"/>
              <a:ext cx="2790379" cy="2796023"/>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6" name="椭圆 80"/>
            <p:cNvSpPr/>
            <p:nvPr/>
          </p:nvSpPr>
          <p:spPr bwMode="auto">
            <a:xfrm>
              <a:off x="4079531" y="2136608"/>
              <a:ext cx="2016472" cy="2020557"/>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9" name="Group 28"/>
          <p:cNvGrpSpPr/>
          <p:nvPr/>
        </p:nvGrpSpPr>
        <p:grpSpPr>
          <a:xfrm>
            <a:off x="4588632" y="2420888"/>
            <a:ext cx="1134126" cy="1515226"/>
            <a:chOff x="3692576" y="1742634"/>
            <a:chExt cx="2790379" cy="2796023"/>
          </a:xfrm>
        </p:grpSpPr>
        <p:grpSp>
          <p:nvGrpSpPr>
            <p:cNvPr id="30" name="组合 79"/>
            <p:cNvGrpSpPr>
              <a:grpSpLocks/>
            </p:cNvGrpSpPr>
            <p:nvPr/>
          </p:nvGrpSpPr>
          <p:grpSpPr bwMode="auto">
            <a:xfrm>
              <a:off x="3692576" y="1742634"/>
              <a:ext cx="2790379" cy="2796023"/>
              <a:chOff x="6379729" y="2488774"/>
              <a:chExt cx="2513016" cy="2513016"/>
            </a:xfrm>
          </p:grpSpPr>
          <p:sp>
            <p:nvSpPr>
              <p:cNvPr id="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3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1" name="椭圆 80"/>
            <p:cNvSpPr/>
            <p:nvPr/>
          </p:nvSpPr>
          <p:spPr bwMode="auto">
            <a:xfrm>
              <a:off x="4079531" y="2136608"/>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cxnSp>
        <p:nvCxnSpPr>
          <p:cNvPr id="34" name="Straight Connector 33"/>
          <p:cNvCxnSpPr>
            <a:stCxn id="13" idx="5"/>
            <a:endCxn id="8" idx="1"/>
          </p:cNvCxnSpPr>
          <p:nvPr/>
        </p:nvCxnSpPr>
        <p:spPr>
          <a:xfrm flipV="1">
            <a:off x="1966607" y="3685426"/>
            <a:ext cx="433590" cy="54422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3209997" y="3755868"/>
            <a:ext cx="376565" cy="44479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3" idx="1"/>
          </p:cNvCxnSpPr>
          <p:nvPr/>
        </p:nvCxnSpPr>
        <p:spPr>
          <a:xfrm flipH="1">
            <a:off x="4357710" y="3678639"/>
            <a:ext cx="388179" cy="49747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732937" y="3713871"/>
            <a:ext cx="388179" cy="49747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569106" y="3724556"/>
            <a:ext cx="384575" cy="45155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282158" y="4151223"/>
            <a:ext cx="550151" cy="523220"/>
          </a:xfrm>
          <a:prstGeom prst="rect">
            <a:avLst/>
          </a:prstGeom>
          <a:noFill/>
        </p:spPr>
        <p:txBody>
          <a:bodyPr wrap="none" rtlCol="0">
            <a:spAutoFit/>
          </a:bodyPr>
          <a:lstStyle/>
          <a:p>
            <a:r>
              <a:rPr lang="tr-TR" sz="2800" b="1" dirty="0" smtClean="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0" name="TextBox 39"/>
          <p:cNvSpPr txBox="1"/>
          <p:nvPr/>
        </p:nvSpPr>
        <p:spPr>
          <a:xfrm>
            <a:off x="2630937" y="2751311"/>
            <a:ext cx="550151" cy="523220"/>
          </a:xfrm>
          <a:prstGeom prst="rect">
            <a:avLst/>
          </a:prstGeom>
          <a:noFill/>
        </p:spPr>
        <p:txBody>
          <a:bodyPr wrap="none" rtlCol="0">
            <a:spAutoFit/>
          </a:bodyPr>
          <a:lstStyle/>
          <a:p>
            <a:r>
              <a:rPr lang="tr-TR" sz="2800" b="1" dirty="0" smtClean="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1" name="TextBox 40"/>
          <p:cNvSpPr txBox="1"/>
          <p:nvPr/>
        </p:nvSpPr>
        <p:spPr>
          <a:xfrm>
            <a:off x="3810483" y="4257759"/>
            <a:ext cx="550151" cy="523220"/>
          </a:xfrm>
          <a:prstGeom prst="rect">
            <a:avLst/>
          </a:prstGeom>
          <a:noFill/>
        </p:spPr>
        <p:txBody>
          <a:bodyPr wrap="none" rtlCol="0">
            <a:spAutoFit/>
          </a:bodyPr>
          <a:lstStyle/>
          <a:p>
            <a:r>
              <a:rPr lang="tr-TR" sz="2800" b="1" dirty="0" smtClean="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2" name="TextBox 41"/>
          <p:cNvSpPr txBox="1"/>
          <p:nvPr/>
        </p:nvSpPr>
        <p:spPr>
          <a:xfrm>
            <a:off x="4969827" y="2751311"/>
            <a:ext cx="550151" cy="523220"/>
          </a:xfrm>
          <a:prstGeom prst="rect">
            <a:avLst/>
          </a:prstGeom>
          <a:noFill/>
        </p:spPr>
        <p:txBody>
          <a:bodyPr wrap="none" rtlCol="0">
            <a:spAutoFit/>
          </a:bodyPr>
          <a:lstStyle/>
          <a:p>
            <a:r>
              <a:rPr lang="tr-TR" sz="2800" b="1" dirty="0" smtClean="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3" name="TextBox 42"/>
          <p:cNvSpPr txBox="1"/>
          <p:nvPr/>
        </p:nvSpPr>
        <p:spPr>
          <a:xfrm>
            <a:off x="6184560" y="4211343"/>
            <a:ext cx="550151" cy="523220"/>
          </a:xfrm>
          <a:prstGeom prst="rect">
            <a:avLst/>
          </a:prstGeom>
          <a:noFill/>
        </p:spPr>
        <p:txBody>
          <a:bodyPr wrap="none" rtlCol="0">
            <a:spAutoFit/>
          </a:bodyPr>
          <a:lstStyle/>
          <a:p>
            <a:r>
              <a:rPr lang="tr-TR" sz="2800" b="1" dirty="0" smtClean="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4" name="TextBox 43"/>
          <p:cNvSpPr txBox="1"/>
          <p:nvPr/>
        </p:nvSpPr>
        <p:spPr>
          <a:xfrm>
            <a:off x="7342217" y="2751310"/>
            <a:ext cx="550151" cy="523220"/>
          </a:xfrm>
          <a:prstGeom prst="rect">
            <a:avLst/>
          </a:prstGeom>
          <a:noFill/>
        </p:spPr>
        <p:txBody>
          <a:bodyPr wrap="none" rtlCol="0">
            <a:spAutoFit/>
          </a:bodyPr>
          <a:lstStyle/>
          <a:p>
            <a:r>
              <a:rPr lang="tr-TR" sz="2800" b="1" dirty="0" smtClean="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5" name="Rectangle 44"/>
          <p:cNvSpPr/>
          <p:nvPr/>
        </p:nvSpPr>
        <p:spPr>
          <a:xfrm>
            <a:off x="952258" y="4606004"/>
            <a:ext cx="1026897" cy="400110"/>
          </a:xfrm>
          <a:prstGeom prst="rect">
            <a:avLst/>
          </a:prstGeom>
        </p:spPr>
        <p:txBody>
          <a:bodyPr wrap="square">
            <a:spAutoFit/>
          </a:bodyPr>
          <a:lstStyle/>
          <a:p>
            <a:pPr algn="ctr"/>
            <a:r>
              <a:rPr lang="tr-TR" sz="2000" b="1" dirty="0" smtClean="0">
                <a:solidFill>
                  <a:schemeClr val="bg1"/>
                </a:solidFill>
              </a:rPr>
              <a:t>Türkçe</a:t>
            </a:r>
            <a:endParaRPr lang="en-US" sz="2000" b="1" dirty="0">
              <a:solidFill>
                <a:schemeClr val="bg1"/>
              </a:solidFill>
            </a:endParaRPr>
          </a:p>
        </p:txBody>
      </p:sp>
      <p:sp>
        <p:nvSpPr>
          <p:cNvPr id="46" name="Rectangle 45"/>
          <p:cNvSpPr/>
          <p:nvPr/>
        </p:nvSpPr>
        <p:spPr>
          <a:xfrm>
            <a:off x="2396647" y="3090446"/>
            <a:ext cx="833569" cy="584775"/>
          </a:xfrm>
          <a:prstGeom prst="rect">
            <a:avLst/>
          </a:prstGeom>
        </p:spPr>
        <p:txBody>
          <a:bodyPr wrap="square">
            <a:spAutoFit/>
          </a:bodyPr>
          <a:lstStyle/>
          <a:p>
            <a:pPr algn="ctr"/>
            <a:r>
              <a:rPr lang="tr-TR" sz="1600" b="1" dirty="0" smtClean="0">
                <a:solidFill>
                  <a:schemeClr val="bg1"/>
                </a:solidFill>
              </a:rPr>
              <a:t>Matematik</a:t>
            </a:r>
            <a:endParaRPr lang="en-US" sz="1600" b="1" dirty="0">
              <a:solidFill>
                <a:schemeClr val="bg1"/>
              </a:solidFill>
            </a:endParaRPr>
          </a:p>
        </p:txBody>
      </p:sp>
      <p:sp>
        <p:nvSpPr>
          <p:cNvPr id="47" name="Rectangle 46"/>
          <p:cNvSpPr/>
          <p:nvPr/>
        </p:nvSpPr>
        <p:spPr>
          <a:xfrm>
            <a:off x="4755116" y="3067032"/>
            <a:ext cx="842219" cy="677108"/>
          </a:xfrm>
          <a:prstGeom prst="rect">
            <a:avLst/>
          </a:prstGeom>
        </p:spPr>
        <p:txBody>
          <a:bodyPr wrap="square">
            <a:spAutoFit/>
          </a:bodyPr>
          <a:lstStyle/>
          <a:p>
            <a:pPr algn="ctr"/>
            <a:r>
              <a:rPr lang="tr-TR" sz="1600" b="1" dirty="0" smtClean="0">
                <a:solidFill>
                  <a:schemeClr val="bg1"/>
                </a:solidFill>
              </a:rPr>
              <a:t>İ</a:t>
            </a:r>
            <a:r>
              <a:rPr lang="tr-TR" sz="2000" b="1" dirty="0" smtClean="0">
                <a:solidFill>
                  <a:schemeClr val="bg1"/>
                </a:solidFill>
              </a:rPr>
              <a:t>n</a:t>
            </a:r>
            <a:r>
              <a:rPr lang="tr-TR" b="1" dirty="0" smtClean="0">
                <a:solidFill>
                  <a:schemeClr val="bg1"/>
                </a:solidFill>
              </a:rPr>
              <a:t>kılap  T</a:t>
            </a:r>
            <a:r>
              <a:rPr lang="tr-TR" sz="1600" b="1" dirty="0" smtClean="0">
                <a:solidFill>
                  <a:schemeClr val="bg1"/>
                </a:solidFill>
              </a:rPr>
              <a:t>.</a:t>
            </a:r>
            <a:endParaRPr lang="en-US" sz="1600" b="1" dirty="0">
              <a:solidFill>
                <a:schemeClr val="bg1"/>
              </a:solidFill>
            </a:endParaRPr>
          </a:p>
        </p:txBody>
      </p:sp>
      <p:sp>
        <p:nvSpPr>
          <p:cNvPr id="48" name="Rectangle 47"/>
          <p:cNvSpPr/>
          <p:nvPr/>
        </p:nvSpPr>
        <p:spPr>
          <a:xfrm>
            <a:off x="7153641" y="3172906"/>
            <a:ext cx="820737" cy="400110"/>
          </a:xfrm>
          <a:prstGeom prst="rect">
            <a:avLst/>
          </a:prstGeom>
        </p:spPr>
        <p:txBody>
          <a:bodyPr wrap="square">
            <a:spAutoFit/>
          </a:bodyPr>
          <a:lstStyle/>
          <a:p>
            <a:pPr algn="ctr"/>
            <a:r>
              <a:rPr lang="tr-TR" sz="2000" b="1" dirty="0" smtClean="0">
                <a:solidFill>
                  <a:schemeClr val="bg1"/>
                </a:solidFill>
              </a:rPr>
              <a:t>Din K.</a:t>
            </a:r>
            <a:endParaRPr lang="en-US" sz="2000" b="1" dirty="0">
              <a:solidFill>
                <a:schemeClr val="bg1"/>
              </a:solidFill>
            </a:endParaRPr>
          </a:p>
        </p:txBody>
      </p:sp>
      <p:sp>
        <p:nvSpPr>
          <p:cNvPr id="49" name="Rectangle 48"/>
          <p:cNvSpPr/>
          <p:nvPr/>
        </p:nvSpPr>
        <p:spPr>
          <a:xfrm>
            <a:off x="3586519" y="4605208"/>
            <a:ext cx="820737" cy="646331"/>
          </a:xfrm>
          <a:prstGeom prst="rect">
            <a:avLst/>
          </a:prstGeom>
        </p:spPr>
        <p:txBody>
          <a:bodyPr wrap="square">
            <a:spAutoFit/>
          </a:bodyPr>
          <a:lstStyle/>
          <a:p>
            <a:pPr algn="ctr"/>
            <a:r>
              <a:rPr lang="tr-TR" b="1" dirty="0" smtClean="0">
                <a:solidFill>
                  <a:schemeClr val="bg1"/>
                </a:solidFill>
              </a:rPr>
              <a:t>Fen ve T</a:t>
            </a:r>
            <a:r>
              <a:rPr lang="tr-TR" sz="1200" dirty="0">
                <a:solidFill>
                  <a:schemeClr val="bg1"/>
                </a:solidFill>
              </a:rPr>
              <a:t>.</a:t>
            </a:r>
            <a:endParaRPr lang="en-US" sz="1200" dirty="0">
              <a:solidFill>
                <a:schemeClr val="bg1"/>
              </a:solidFill>
            </a:endParaRPr>
          </a:p>
        </p:txBody>
      </p:sp>
      <p:sp>
        <p:nvSpPr>
          <p:cNvPr id="50" name="Rectangle 49"/>
          <p:cNvSpPr/>
          <p:nvPr/>
        </p:nvSpPr>
        <p:spPr>
          <a:xfrm>
            <a:off x="5958373" y="4581129"/>
            <a:ext cx="820737" cy="646331"/>
          </a:xfrm>
          <a:prstGeom prst="rect">
            <a:avLst/>
          </a:prstGeom>
        </p:spPr>
        <p:txBody>
          <a:bodyPr wrap="square">
            <a:spAutoFit/>
          </a:bodyPr>
          <a:lstStyle/>
          <a:p>
            <a:pPr algn="ctr"/>
            <a:r>
              <a:rPr lang="tr-TR" b="1" dirty="0" smtClean="0">
                <a:solidFill>
                  <a:schemeClr val="bg1"/>
                </a:solidFill>
              </a:rPr>
              <a:t>Yabancı Dil</a:t>
            </a:r>
            <a:endParaRPr lang="en-US" b="1" dirty="0">
              <a:solidFill>
                <a:schemeClr val="bg1"/>
              </a:solidFill>
            </a:endParaRPr>
          </a:p>
        </p:txBody>
      </p:sp>
    </p:spTree>
    <p:extLst>
      <p:ext uri="{BB962C8B-B14F-4D97-AF65-F5344CB8AC3E}">
        <p14:creationId xmlns:p14="http://schemas.microsoft.com/office/powerpoint/2010/main" xmlns="" val="21157543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fltVal val="0"/>
                                          </p:val>
                                        </p:tav>
                                        <p:tav tm="100000">
                                          <p:val>
                                            <p:strVal val="#ppt_w"/>
                                          </p:val>
                                        </p:tav>
                                      </p:tavLst>
                                    </p:anim>
                                    <p:anim calcmode="lin" valueType="num">
                                      <p:cBhvr>
                                        <p:cTn id="14" dur="1000" fill="hold"/>
                                        <p:tgtEl>
                                          <p:spTgt spid="45"/>
                                        </p:tgtEl>
                                        <p:attrNameLst>
                                          <p:attrName>ppt_h</p:attrName>
                                        </p:attrNameLst>
                                      </p:cBhvr>
                                      <p:tavLst>
                                        <p:tav tm="0">
                                          <p:val>
                                            <p:fltVal val="0"/>
                                          </p:val>
                                        </p:tav>
                                        <p:tav tm="100000">
                                          <p:val>
                                            <p:strVal val="#ppt_h"/>
                                          </p:val>
                                        </p:tav>
                                      </p:tavLst>
                                    </p:anim>
                                    <p:anim calcmode="lin" valueType="num">
                                      <p:cBhvr>
                                        <p:cTn id="15" dur="1000" fill="hold"/>
                                        <p:tgtEl>
                                          <p:spTgt spid="45"/>
                                        </p:tgtEl>
                                        <p:attrNameLst>
                                          <p:attrName>style.rotation</p:attrName>
                                        </p:attrNameLst>
                                      </p:cBhvr>
                                      <p:tavLst>
                                        <p:tav tm="0">
                                          <p:val>
                                            <p:fltVal val="90"/>
                                          </p:val>
                                        </p:tav>
                                        <p:tav tm="100000">
                                          <p:val>
                                            <p:fltVal val="0"/>
                                          </p:val>
                                        </p:tav>
                                      </p:tavLst>
                                    </p:anim>
                                    <p:animEffect transition="in" filter="fade">
                                      <p:cBhvr>
                                        <p:cTn id="16" dur="1000"/>
                                        <p:tgtEl>
                                          <p:spTgt spid="4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1000" fill="hold"/>
                                        <p:tgtEl>
                                          <p:spTgt spid="46"/>
                                        </p:tgtEl>
                                        <p:attrNameLst>
                                          <p:attrName>ppt_w</p:attrName>
                                        </p:attrNameLst>
                                      </p:cBhvr>
                                      <p:tavLst>
                                        <p:tav tm="0">
                                          <p:val>
                                            <p:fltVal val="0"/>
                                          </p:val>
                                        </p:tav>
                                        <p:tav tm="100000">
                                          <p:val>
                                            <p:strVal val="#ppt_w"/>
                                          </p:val>
                                        </p:tav>
                                      </p:tavLst>
                                    </p:anim>
                                    <p:anim calcmode="lin" valueType="num">
                                      <p:cBhvr>
                                        <p:cTn id="37" dur="1000" fill="hold"/>
                                        <p:tgtEl>
                                          <p:spTgt spid="46"/>
                                        </p:tgtEl>
                                        <p:attrNameLst>
                                          <p:attrName>ppt_h</p:attrName>
                                        </p:attrNameLst>
                                      </p:cBhvr>
                                      <p:tavLst>
                                        <p:tav tm="0">
                                          <p:val>
                                            <p:fltVal val="0"/>
                                          </p:val>
                                        </p:tav>
                                        <p:tav tm="100000">
                                          <p:val>
                                            <p:strVal val="#ppt_h"/>
                                          </p:val>
                                        </p:tav>
                                      </p:tavLst>
                                    </p:anim>
                                    <p:anim calcmode="lin" valueType="num">
                                      <p:cBhvr>
                                        <p:cTn id="38" dur="1000" fill="hold"/>
                                        <p:tgtEl>
                                          <p:spTgt spid="46"/>
                                        </p:tgtEl>
                                        <p:attrNameLst>
                                          <p:attrName>style.rotation</p:attrName>
                                        </p:attrNameLst>
                                      </p:cBhvr>
                                      <p:tavLst>
                                        <p:tav tm="0">
                                          <p:val>
                                            <p:fltVal val="90"/>
                                          </p:val>
                                        </p:tav>
                                        <p:tav tm="100000">
                                          <p:val>
                                            <p:fltVal val="0"/>
                                          </p:val>
                                        </p:tav>
                                      </p:tavLst>
                                    </p:anim>
                                    <p:animEffect transition="in" filter="fade">
                                      <p:cBhvr>
                                        <p:cTn id="39" dur="1000"/>
                                        <p:tgtEl>
                                          <p:spTgt spid="4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1000" fill="hold"/>
                                        <p:tgtEl>
                                          <p:spTgt spid="40"/>
                                        </p:tgtEl>
                                        <p:attrNameLst>
                                          <p:attrName>ppt_w</p:attrName>
                                        </p:attrNameLst>
                                      </p:cBhvr>
                                      <p:tavLst>
                                        <p:tav tm="0">
                                          <p:val>
                                            <p:fltVal val="0"/>
                                          </p:val>
                                        </p:tav>
                                        <p:tav tm="100000">
                                          <p:val>
                                            <p:strVal val="#ppt_w"/>
                                          </p:val>
                                        </p:tav>
                                      </p:tavLst>
                                    </p:anim>
                                    <p:anim calcmode="lin" valueType="num">
                                      <p:cBhvr>
                                        <p:cTn id="43" dur="1000" fill="hold"/>
                                        <p:tgtEl>
                                          <p:spTgt spid="40"/>
                                        </p:tgtEl>
                                        <p:attrNameLst>
                                          <p:attrName>ppt_h</p:attrName>
                                        </p:attrNameLst>
                                      </p:cBhvr>
                                      <p:tavLst>
                                        <p:tav tm="0">
                                          <p:val>
                                            <p:fltVal val="0"/>
                                          </p:val>
                                        </p:tav>
                                        <p:tav tm="100000">
                                          <p:val>
                                            <p:strVal val="#ppt_h"/>
                                          </p:val>
                                        </p:tav>
                                      </p:tavLst>
                                    </p:anim>
                                    <p:anim calcmode="lin" valueType="num">
                                      <p:cBhvr>
                                        <p:cTn id="44" dur="1000" fill="hold"/>
                                        <p:tgtEl>
                                          <p:spTgt spid="40"/>
                                        </p:tgtEl>
                                        <p:attrNameLst>
                                          <p:attrName>style.rotation</p:attrName>
                                        </p:attrNameLst>
                                      </p:cBhvr>
                                      <p:tavLst>
                                        <p:tav tm="0">
                                          <p:val>
                                            <p:fltVal val="90"/>
                                          </p:val>
                                        </p:tav>
                                        <p:tav tm="100000">
                                          <p:val>
                                            <p:fltVal val="0"/>
                                          </p:val>
                                        </p:tav>
                                      </p:tavLst>
                                    </p:anim>
                                    <p:animEffect transition="in" filter="fade">
                                      <p:cBhvr>
                                        <p:cTn id="45" dur="1000"/>
                                        <p:tgtEl>
                                          <p:spTgt spid="40"/>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par>
                          <p:cTn id="50" fill="hold">
                            <p:stCondLst>
                              <p:cond delay="3000"/>
                            </p:stCondLst>
                            <p:childTnLst>
                              <p:par>
                                <p:cTn id="51" presetID="31"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style.rotation</p:attrName>
                                        </p:attrNameLst>
                                      </p:cBhvr>
                                      <p:tavLst>
                                        <p:tav tm="0">
                                          <p:val>
                                            <p:fltVal val="90"/>
                                          </p:val>
                                        </p:tav>
                                        <p:tav tm="100000">
                                          <p:val>
                                            <p:fltVal val="0"/>
                                          </p:val>
                                        </p:tav>
                                      </p:tavLst>
                                    </p:anim>
                                    <p:animEffect transition="in" filter="fade">
                                      <p:cBhvr>
                                        <p:cTn id="56" dur="1000"/>
                                        <p:tgtEl>
                                          <p:spTgt spid="1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1000" fill="hold"/>
                                        <p:tgtEl>
                                          <p:spTgt spid="49"/>
                                        </p:tgtEl>
                                        <p:attrNameLst>
                                          <p:attrName>ppt_w</p:attrName>
                                        </p:attrNameLst>
                                      </p:cBhvr>
                                      <p:tavLst>
                                        <p:tav tm="0">
                                          <p:val>
                                            <p:fltVal val="0"/>
                                          </p:val>
                                        </p:tav>
                                        <p:tav tm="100000">
                                          <p:val>
                                            <p:strVal val="#ppt_w"/>
                                          </p:val>
                                        </p:tav>
                                      </p:tavLst>
                                    </p:anim>
                                    <p:anim calcmode="lin" valueType="num">
                                      <p:cBhvr>
                                        <p:cTn id="60" dur="1000" fill="hold"/>
                                        <p:tgtEl>
                                          <p:spTgt spid="49"/>
                                        </p:tgtEl>
                                        <p:attrNameLst>
                                          <p:attrName>ppt_h</p:attrName>
                                        </p:attrNameLst>
                                      </p:cBhvr>
                                      <p:tavLst>
                                        <p:tav tm="0">
                                          <p:val>
                                            <p:fltVal val="0"/>
                                          </p:val>
                                        </p:tav>
                                        <p:tav tm="100000">
                                          <p:val>
                                            <p:strVal val="#ppt_h"/>
                                          </p:val>
                                        </p:tav>
                                      </p:tavLst>
                                    </p:anim>
                                    <p:anim calcmode="lin" valueType="num">
                                      <p:cBhvr>
                                        <p:cTn id="61" dur="1000" fill="hold"/>
                                        <p:tgtEl>
                                          <p:spTgt spid="49"/>
                                        </p:tgtEl>
                                        <p:attrNameLst>
                                          <p:attrName>style.rotation</p:attrName>
                                        </p:attrNameLst>
                                      </p:cBhvr>
                                      <p:tavLst>
                                        <p:tav tm="0">
                                          <p:val>
                                            <p:fltVal val="90"/>
                                          </p:val>
                                        </p:tav>
                                        <p:tav tm="100000">
                                          <p:val>
                                            <p:fltVal val="0"/>
                                          </p:val>
                                        </p:tav>
                                      </p:tavLst>
                                    </p:anim>
                                    <p:animEffect transition="in" filter="fade">
                                      <p:cBhvr>
                                        <p:cTn id="62" dur="1000"/>
                                        <p:tgtEl>
                                          <p:spTgt spid="49"/>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1000" fill="hold"/>
                                        <p:tgtEl>
                                          <p:spTgt spid="41"/>
                                        </p:tgtEl>
                                        <p:attrNameLst>
                                          <p:attrName>ppt_w</p:attrName>
                                        </p:attrNameLst>
                                      </p:cBhvr>
                                      <p:tavLst>
                                        <p:tav tm="0">
                                          <p:val>
                                            <p:fltVal val="0"/>
                                          </p:val>
                                        </p:tav>
                                        <p:tav tm="100000">
                                          <p:val>
                                            <p:strVal val="#ppt_w"/>
                                          </p:val>
                                        </p:tav>
                                      </p:tavLst>
                                    </p:anim>
                                    <p:anim calcmode="lin" valueType="num">
                                      <p:cBhvr>
                                        <p:cTn id="66" dur="1000" fill="hold"/>
                                        <p:tgtEl>
                                          <p:spTgt spid="41"/>
                                        </p:tgtEl>
                                        <p:attrNameLst>
                                          <p:attrName>ppt_h</p:attrName>
                                        </p:attrNameLst>
                                      </p:cBhvr>
                                      <p:tavLst>
                                        <p:tav tm="0">
                                          <p:val>
                                            <p:fltVal val="0"/>
                                          </p:val>
                                        </p:tav>
                                        <p:tav tm="100000">
                                          <p:val>
                                            <p:strVal val="#ppt_h"/>
                                          </p:val>
                                        </p:tav>
                                      </p:tavLst>
                                    </p:anim>
                                    <p:anim calcmode="lin" valueType="num">
                                      <p:cBhvr>
                                        <p:cTn id="67" dur="1000" fill="hold"/>
                                        <p:tgtEl>
                                          <p:spTgt spid="41"/>
                                        </p:tgtEl>
                                        <p:attrNameLst>
                                          <p:attrName>style.rotation</p:attrName>
                                        </p:attrNameLst>
                                      </p:cBhvr>
                                      <p:tavLst>
                                        <p:tav tm="0">
                                          <p:val>
                                            <p:fltVal val="90"/>
                                          </p:val>
                                        </p:tav>
                                        <p:tav tm="100000">
                                          <p:val>
                                            <p:fltVal val="0"/>
                                          </p:val>
                                        </p:tav>
                                      </p:tavLst>
                                    </p:anim>
                                    <p:animEffect transition="in" filter="fade">
                                      <p:cBhvr>
                                        <p:cTn id="68" dur="1000"/>
                                        <p:tgtEl>
                                          <p:spTgt spid="41"/>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ppt_w</p:attrName>
                                        </p:attrNameLst>
                                      </p:cBhvr>
                                      <p:tavLst>
                                        <p:tav tm="0">
                                          <p:val>
                                            <p:fltVal val="0"/>
                                          </p:val>
                                        </p:tav>
                                        <p:tav tm="100000">
                                          <p:val>
                                            <p:strVal val="#ppt_w"/>
                                          </p:val>
                                        </p:tav>
                                      </p:tavLst>
                                    </p:anim>
                                    <p:anim calcmode="lin" valueType="num">
                                      <p:cBhvr>
                                        <p:cTn id="77" dur="1000" fill="hold"/>
                                        <p:tgtEl>
                                          <p:spTgt spid="29"/>
                                        </p:tgtEl>
                                        <p:attrNameLst>
                                          <p:attrName>ppt_h</p:attrName>
                                        </p:attrNameLst>
                                      </p:cBhvr>
                                      <p:tavLst>
                                        <p:tav tm="0">
                                          <p:val>
                                            <p:fltVal val="0"/>
                                          </p:val>
                                        </p:tav>
                                        <p:tav tm="100000">
                                          <p:val>
                                            <p:strVal val="#ppt_h"/>
                                          </p:val>
                                        </p:tav>
                                      </p:tavLst>
                                    </p:anim>
                                    <p:anim calcmode="lin" valueType="num">
                                      <p:cBhvr>
                                        <p:cTn id="78" dur="1000" fill="hold"/>
                                        <p:tgtEl>
                                          <p:spTgt spid="29"/>
                                        </p:tgtEl>
                                        <p:attrNameLst>
                                          <p:attrName>style.rotation</p:attrName>
                                        </p:attrNameLst>
                                      </p:cBhvr>
                                      <p:tavLst>
                                        <p:tav tm="0">
                                          <p:val>
                                            <p:fltVal val="90"/>
                                          </p:val>
                                        </p:tav>
                                        <p:tav tm="100000">
                                          <p:val>
                                            <p:fltVal val="0"/>
                                          </p:val>
                                        </p:tav>
                                      </p:tavLst>
                                    </p:anim>
                                    <p:animEffect transition="in" filter="fade">
                                      <p:cBhvr>
                                        <p:cTn id="79" dur="1000"/>
                                        <p:tgtEl>
                                          <p:spTgt spid="29"/>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1000" fill="hold"/>
                                        <p:tgtEl>
                                          <p:spTgt spid="47"/>
                                        </p:tgtEl>
                                        <p:attrNameLst>
                                          <p:attrName>ppt_w</p:attrName>
                                        </p:attrNameLst>
                                      </p:cBhvr>
                                      <p:tavLst>
                                        <p:tav tm="0">
                                          <p:val>
                                            <p:fltVal val="0"/>
                                          </p:val>
                                        </p:tav>
                                        <p:tav tm="100000">
                                          <p:val>
                                            <p:strVal val="#ppt_w"/>
                                          </p:val>
                                        </p:tav>
                                      </p:tavLst>
                                    </p:anim>
                                    <p:anim calcmode="lin" valueType="num">
                                      <p:cBhvr>
                                        <p:cTn id="83" dur="1000" fill="hold"/>
                                        <p:tgtEl>
                                          <p:spTgt spid="47"/>
                                        </p:tgtEl>
                                        <p:attrNameLst>
                                          <p:attrName>ppt_h</p:attrName>
                                        </p:attrNameLst>
                                      </p:cBhvr>
                                      <p:tavLst>
                                        <p:tav tm="0">
                                          <p:val>
                                            <p:fltVal val="0"/>
                                          </p:val>
                                        </p:tav>
                                        <p:tav tm="100000">
                                          <p:val>
                                            <p:strVal val="#ppt_h"/>
                                          </p:val>
                                        </p:tav>
                                      </p:tavLst>
                                    </p:anim>
                                    <p:anim calcmode="lin" valueType="num">
                                      <p:cBhvr>
                                        <p:cTn id="84" dur="1000" fill="hold"/>
                                        <p:tgtEl>
                                          <p:spTgt spid="47"/>
                                        </p:tgtEl>
                                        <p:attrNameLst>
                                          <p:attrName>style.rotation</p:attrName>
                                        </p:attrNameLst>
                                      </p:cBhvr>
                                      <p:tavLst>
                                        <p:tav tm="0">
                                          <p:val>
                                            <p:fltVal val="90"/>
                                          </p:val>
                                        </p:tav>
                                        <p:tav tm="100000">
                                          <p:val>
                                            <p:fltVal val="0"/>
                                          </p:val>
                                        </p:tav>
                                      </p:tavLst>
                                    </p:anim>
                                    <p:animEffect transition="in" filter="fade">
                                      <p:cBhvr>
                                        <p:cTn id="85" dur="1000"/>
                                        <p:tgtEl>
                                          <p:spTgt spid="47"/>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1000" fill="hold"/>
                                        <p:tgtEl>
                                          <p:spTgt spid="42"/>
                                        </p:tgtEl>
                                        <p:attrNameLst>
                                          <p:attrName>ppt_w</p:attrName>
                                        </p:attrNameLst>
                                      </p:cBhvr>
                                      <p:tavLst>
                                        <p:tav tm="0">
                                          <p:val>
                                            <p:fltVal val="0"/>
                                          </p:val>
                                        </p:tav>
                                        <p:tav tm="100000">
                                          <p:val>
                                            <p:strVal val="#ppt_w"/>
                                          </p:val>
                                        </p:tav>
                                      </p:tavLst>
                                    </p:anim>
                                    <p:anim calcmode="lin" valueType="num">
                                      <p:cBhvr>
                                        <p:cTn id="89" dur="1000" fill="hold"/>
                                        <p:tgtEl>
                                          <p:spTgt spid="42"/>
                                        </p:tgtEl>
                                        <p:attrNameLst>
                                          <p:attrName>ppt_h</p:attrName>
                                        </p:attrNameLst>
                                      </p:cBhvr>
                                      <p:tavLst>
                                        <p:tav tm="0">
                                          <p:val>
                                            <p:fltVal val="0"/>
                                          </p:val>
                                        </p:tav>
                                        <p:tav tm="100000">
                                          <p:val>
                                            <p:strVal val="#ppt_h"/>
                                          </p:val>
                                        </p:tav>
                                      </p:tavLst>
                                    </p:anim>
                                    <p:anim calcmode="lin" valueType="num">
                                      <p:cBhvr>
                                        <p:cTn id="90" dur="1000" fill="hold"/>
                                        <p:tgtEl>
                                          <p:spTgt spid="42"/>
                                        </p:tgtEl>
                                        <p:attrNameLst>
                                          <p:attrName>style.rotation</p:attrName>
                                        </p:attrNameLst>
                                      </p:cBhvr>
                                      <p:tavLst>
                                        <p:tav tm="0">
                                          <p:val>
                                            <p:fltVal val="90"/>
                                          </p:val>
                                        </p:tav>
                                        <p:tav tm="100000">
                                          <p:val>
                                            <p:fltVal val="0"/>
                                          </p:val>
                                        </p:tav>
                                      </p:tavLst>
                                    </p:anim>
                                    <p:animEffect transition="in" filter="fade">
                                      <p:cBhvr>
                                        <p:cTn id="91" dur="1000"/>
                                        <p:tgtEl>
                                          <p:spTgt spid="42"/>
                                        </p:tgtEl>
                                      </p:cBhvr>
                                    </p:animEffect>
                                  </p:childTnLst>
                                </p:cTn>
                              </p:par>
                            </p:childTnLst>
                          </p:cTn>
                        </p:par>
                        <p:par>
                          <p:cTn id="92" fill="hold">
                            <p:stCondLst>
                              <p:cond delay="5500"/>
                            </p:stCondLst>
                            <p:childTnLst>
                              <p:par>
                                <p:cTn id="93" presetID="22" presetClass="entr" presetSubtype="1"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6000"/>
                            </p:stCondLst>
                            <p:childTnLst>
                              <p:par>
                                <p:cTn id="97" presetID="31" presetClass="entr" presetSubtype="0"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1000" fill="hold"/>
                                        <p:tgtEl>
                                          <p:spTgt spid="19"/>
                                        </p:tgtEl>
                                        <p:attrNameLst>
                                          <p:attrName>ppt_w</p:attrName>
                                        </p:attrNameLst>
                                      </p:cBhvr>
                                      <p:tavLst>
                                        <p:tav tm="0">
                                          <p:val>
                                            <p:fltVal val="0"/>
                                          </p:val>
                                        </p:tav>
                                        <p:tav tm="100000">
                                          <p:val>
                                            <p:strVal val="#ppt_w"/>
                                          </p:val>
                                        </p:tav>
                                      </p:tavLst>
                                    </p:anim>
                                    <p:anim calcmode="lin" valueType="num">
                                      <p:cBhvr>
                                        <p:cTn id="100" dur="1000" fill="hold"/>
                                        <p:tgtEl>
                                          <p:spTgt spid="19"/>
                                        </p:tgtEl>
                                        <p:attrNameLst>
                                          <p:attrName>ppt_h</p:attrName>
                                        </p:attrNameLst>
                                      </p:cBhvr>
                                      <p:tavLst>
                                        <p:tav tm="0">
                                          <p:val>
                                            <p:fltVal val="0"/>
                                          </p:val>
                                        </p:tav>
                                        <p:tav tm="100000">
                                          <p:val>
                                            <p:strVal val="#ppt_h"/>
                                          </p:val>
                                        </p:tav>
                                      </p:tavLst>
                                    </p:anim>
                                    <p:anim calcmode="lin" valueType="num">
                                      <p:cBhvr>
                                        <p:cTn id="101" dur="1000" fill="hold"/>
                                        <p:tgtEl>
                                          <p:spTgt spid="19"/>
                                        </p:tgtEl>
                                        <p:attrNameLst>
                                          <p:attrName>style.rotation</p:attrName>
                                        </p:attrNameLst>
                                      </p:cBhvr>
                                      <p:tavLst>
                                        <p:tav tm="0">
                                          <p:val>
                                            <p:fltVal val="90"/>
                                          </p:val>
                                        </p:tav>
                                        <p:tav tm="100000">
                                          <p:val>
                                            <p:fltVal val="0"/>
                                          </p:val>
                                        </p:tav>
                                      </p:tavLst>
                                    </p:anim>
                                    <p:animEffect transition="in" filter="fade">
                                      <p:cBhvr>
                                        <p:cTn id="102" dur="1000"/>
                                        <p:tgtEl>
                                          <p:spTgt spid="19"/>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1000" fill="hold"/>
                                        <p:tgtEl>
                                          <p:spTgt spid="43"/>
                                        </p:tgtEl>
                                        <p:attrNameLst>
                                          <p:attrName>ppt_w</p:attrName>
                                        </p:attrNameLst>
                                      </p:cBhvr>
                                      <p:tavLst>
                                        <p:tav tm="0">
                                          <p:val>
                                            <p:fltVal val="0"/>
                                          </p:val>
                                        </p:tav>
                                        <p:tav tm="100000">
                                          <p:val>
                                            <p:strVal val="#ppt_w"/>
                                          </p:val>
                                        </p:tav>
                                      </p:tavLst>
                                    </p:anim>
                                    <p:anim calcmode="lin" valueType="num">
                                      <p:cBhvr>
                                        <p:cTn id="112" dur="1000" fill="hold"/>
                                        <p:tgtEl>
                                          <p:spTgt spid="43"/>
                                        </p:tgtEl>
                                        <p:attrNameLst>
                                          <p:attrName>ppt_h</p:attrName>
                                        </p:attrNameLst>
                                      </p:cBhvr>
                                      <p:tavLst>
                                        <p:tav tm="0">
                                          <p:val>
                                            <p:fltVal val="0"/>
                                          </p:val>
                                        </p:tav>
                                        <p:tav tm="100000">
                                          <p:val>
                                            <p:strVal val="#ppt_h"/>
                                          </p:val>
                                        </p:tav>
                                      </p:tavLst>
                                    </p:anim>
                                    <p:anim calcmode="lin" valueType="num">
                                      <p:cBhvr>
                                        <p:cTn id="113" dur="1000" fill="hold"/>
                                        <p:tgtEl>
                                          <p:spTgt spid="43"/>
                                        </p:tgtEl>
                                        <p:attrNameLst>
                                          <p:attrName>style.rotation</p:attrName>
                                        </p:attrNameLst>
                                      </p:cBhvr>
                                      <p:tavLst>
                                        <p:tav tm="0">
                                          <p:val>
                                            <p:fltVal val="90"/>
                                          </p:val>
                                        </p:tav>
                                        <p:tav tm="100000">
                                          <p:val>
                                            <p:fltVal val="0"/>
                                          </p:val>
                                        </p:tav>
                                      </p:tavLst>
                                    </p:anim>
                                    <p:animEffect transition="in" filter="fade">
                                      <p:cBhvr>
                                        <p:cTn id="114" dur="1000"/>
                                        <p:tgtEl>
                                          <p:spTgt spid="43"/>
                                        </p:tgtEl>
                                      </p:cBhvr>
                                    </p:animEffect>
                                  </p:childTnLst>
                                </p:cTn>
                              </p:par>
                            </p:childTnLst>
                          </p:cTn>
                        </p:par>
                        <p:par>
                          <p:cTn id="115" fill="hold">
                            <p:stCondLst>
                              <p:cond delay="7000"/>
                            </p:stCondLst>
                            <p:childTnLst>
                              <p:par>
                                <p:cTn id="116" presetID="22" presetClass="entr" presetSubtype="4"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down)">
                                      <p:cBhvr>
                                        <p:cTn id="118" dur="500"/>
                                        <p:tgtEl>
                                          <p:spTgt spid="37"/>
                                        </p:tgtEl>
                                      </p:cBhvr>
                                    </p:animEffect>
                                  </p:childTnLst>
                                </p:cTn>
                              </p:par>
                            </p:childTnLst>
                          </p:cTn>
                        </p:par>
                        <p:par>
                          <p:cTn id="119" fill="hold">
                            <p:stCondLst>
                              <p:cond delay="7500"/>
                            </p:stCondLst>
                            <p:childTnLst>
                              <p:par>
                                <p:cTn id="120" presetID="31" presetClass="entr" presetSubtype="0" fill="hold"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1000" fill="hold"/>
                                        <p:tgtEl>
                                          <p:spTgt spid="24"/>
                                        </p:tgtEl>
                                        <p:attrNameLst>
                                          <p:attrName>ppt_w</p:attrName>
                                        </p:attrNameLst>
                                      </p:cBhvr>
                                      <p:tavLst>
                                        <p:tav tm="0">
                                          <p:val>
                                            <p:fltVal val="0"/>
                                          </p:val>
                                        </p:tav>
                                        <p:tav tm="100000">
                                          <p:val>
                                            <p:strVal val="#ppt_w"/>
                                          </p:val>
                                        </p:tav>
                                      </p:tavLst>
                                    </p:anim>
                                    <p:anim calcmode="lin" valueType="num">
                                      <p:cBhvr>
                                        <p:cTn id="123" dur="1000" fill="hold"/>
                                        <p:tgtEl>
                                          <p:spTgt spid="24"/>
                                        </p:tgtEl>
                                        <p:attrNameLst>
                                          <p:attrName>ppt_h</p:attrName>
                                        </p:attrNameLst>
                                      </p:cBhvr>
                                      <p:tavLst>
                                        <p:tav tm="0">
                                          <p:val>
                                            <p:fltVal val="0"/>
                                          </p:val>
                                        </p:tav>
                                        <p:tav tm="100000">
                                          <p:val>
                                            <p:strVal val="#ppt_h"/>
                                          </p:val>
                                        </p:tav>
                                      </p:tavLst>
                                    </p:anim>
                                    <p:anim calcmode="lin" valueType="num">
                                      <p:cBhvr>
                                        <p:cTn id="124" dur="1000" fill="hold"/>
                                        <p:tgtEl>
                                          <p:spTgt spid="24"/>
                                        </p:tgtEl>
                                        <p:attrNameLst>
                                          <p:attrName>style.rotation</p:attrName>
                                        </p:attrNameLst>
                                      </p:cBhvr>
                                      <p:tavLst>
                                        <p:tav tm="0">
                                          <p:val>
                                            <p:fltVal val="90"/>
                                          </p:val>
                                        </p:tav>
                                        <p:tav tm="100000">
                                          <p:val>
                                            <p:fltVal val="0"/>
                                          </p:val>
                                        </p:tav>
                                      </p:tavLst>
                                    </p:anim>
                                    <p:animEffect transition="in" filter="fade">
                                      <p:cBhvr>
                                        <p:cTn id="125" dur="1000"/>
                                        <p:tgtEl>
                                          <p:spTgt spid="24"/>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1000" fill="hold"/>
                                        <p:tgtEl>
                                          <p:spTgt spid="44"/>
                                        </p:tgtEl>
                                        <p:attrNameLst>
                                          <p:attrName>ppt_w</p:attrName>
                                        </p:attrNameLst>
                                      </p:cBhvr>
                                      <p:tavLst>
                                        <p:tav tm="0">
                                          <p:val>
                                            <p:fltVal val="0"/>
                                          </p:val>
                                        </p:tav>
                                        <p:tav tm="100000">
                                          <p:val>
                                            <p:strVal val="#ppt_w"/>
                                          </p:val>
                                        </p:tav>
                                      </p:tavLst>
                                    </p:anim>
                                    <p:anim calcmode="lin" valueType="num">
                                      <p:cBhvr>
                                        <p:cTn id="129" dur="1000" fill="hold"/>
                                        <p:tgtEl>
                                          <p:spTgt spid="44"/>
                                        </p:tgtEl>
                                        <p:attrNameLst>
                                          <p:attrName>ppt_h</p:attrName>
                                        </p:attrNameLst>
                                      </p:cBhvr>
                                      <p:tavLst>
                                        <p:tav tm="0">
                                          <p:val>
                                            <p:fltVal val="0"/>
                                          </p:val>
                                        </p:tav>
                                        <p:tav tm="100000">
                                          <p:val>
                                            <p:strVal val="#ppt_h"/>
                                          </p:val>
                                        </p:tav>
                                      </p:tavLst>
                                    </p:anim>
                                    <p:anim calcmode="lin" valueType="num">
                                      <p:cBhvr>
                                        <p:cTn id="130" dur="1000" fill="hold"/>
                                        <p:tgtEl>
                                          <p:spTgt spid="44"/>
                                        </p:tgtEl>
                                        <p:attrNameLst>
                                          <p:attrName>style.rotation</p:attrName>
                                        </p:attrNameLst>
                                      </p:cBhvr>
                                      <p:tavLst>
                                        <p:tav tm="0">
                                          <p:val>
                                            <p:fltVal val="90"/>
                                          </p:val>
                                        </p:tav>
                                        <p:tav tm="100000">
                                          <p:val>
                                            <p:fltVal val="0"/>
                                          </p:val>
                                        </p:tav>
                                      </p:tavLst>
                                    </p:anim>
                                    <p:animEffect transition="in" filter="fade">
                                      <p:cBhvr>
                                        <p:cTn id="131" dur="1000"/>
                                        <p:tgtEl>
                                          <p:spTgt spid="44"/>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1000" fill="hold"/>
                                        <p:tgtEl>
                                          <p:spTgt spid="48"/>
                                        </p:tgtEl>
                                        <p:attrNameLst>
                                          <p:attrName>ppt_w</p:attrName>
                                        </p:attrNameLst>
                                      </p:cBhvr>
                                      <p:tavLst>
                                        <p:tav tm="0">
                                          <p:val>
                                            <p:fltVal val="0"/>
                                          </p:val>
                                        </p:tav>
                                        <p:tav tm="100000">
                                          <p:val>
                                            <p:strVal val="#ppt_w"/>
                                          </p:val>
                                        </p:tav>
                                      </p:tavLst>
                                    </p:anim>
                                    <p:anim calcmode="lin" valueType="num">
                                      <p:cBhvr>
                                        <p:cTn id="135" dur="1000" fill="hold"/>
                                        <p:tgtEl>
                                          <p:spTgt spid="48"/>
                                        </p:tgtEl>
                                        <p:attrNameLst>
                                          <p:attrName>ppt_h</p:attrName>
                                        </p:attrNameLst>
                                      </p:cBhvr>
                                      <p:tavLst>
                                        <p:tav tm="0">
                                          <p:val>
                                            <p:fltVal val="0"/>
                                          </p:val>
                                        </p:tav>
                                        <p:tav tm="100000">
                                          <p:val>
                                            <p:strVal val="#ppt_h"/>
                                          </p:val>
                                        </p:tav>
                                      </p:tavLst>
                                    </p:anim>
                                    <p:anim calcmode="lin" valueType="num">
                                      <p:cBhvr>
                                        <p:cTn id="136" dur="1000" fill="hold"/>
                                        <p:tgtEl>
                                          <p:spTgt spid="48"/>
                                        </p:tgtEl>
                                        <p:attrNameLst>
                                          <p:attrName>style.rotation</p:attrName>
                                        </p:attrNameLst>
                                      </p:cBhvr>
                                      <p:tavLst>
                                        <p:tav tm="0">
                                          <p:val>
                                            <p:fltVal val="90"/>
                                          </p:val>
                                        </p:tav>
                                        <p:tav tm="100000">
                                          <p:val>
                                            <p:fltVal val="0"/>
                                          </p:val>
                                        </p:tav>
                                      </p:tavLst>
                                    </p:anim>
                                    <p:animEffect transition="in" filter="fade">
                                      <p:cBhvr>
                                        <p:cTn id="13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0748"/>
            <a:ext cx="9144000" cy="594066"/>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en-US" dirty="0"/>
              <a:t/>
            </a:r>
            <a:br>
              <a:rPr lang="en-US" dirty="0"/>
            </a:br>
            <a:endParaRPr lang="vi-VN" dirty="0"/>
          </a:p>
        </p:txBody>
      </p:sp>
      <p:sp>
        <p:nvSpPr>
          <p:cNvPr id="4" name="Unvan 1"/>
          <p:cNvSpPr txBox="1">
            <a:spLocks/>
          </p:cNvSpPr>
          <p:nvPr/>
        </p:nvSpPr>
        <p:spPr>
          <a:xfrm>
            <a:off x="723443" y="1183849"/>
            <a:ext cx="7886700" cy="994172"/>
          </a:xfrm>
          <a:prstGeom prst="rect">
            <a:avLst/>
          </a:prstGeom>
        </p:spPr>
        <p:txBody>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pPr algn="ctr"/>
            <a:r>
              <a:rPr lang="tr-TR" sz="2700" b="1" dirty="0">
                <a:solidFill>
                  <a:schemeClr val="bg1"/>
                </a:solidFill>
              </a:rPr>
              <a:t>Dikkat: 3 yanlış 1 doğruyu götürüyor</a:t>
            </a:r>
          </a:p>
        </p:txBody>
      </p:sp>
      <p:pic>
        <p:nvPicPr>
          <p:cNvPr id="5" name="İçerik Yer Tutucusu 3"/>
          <p:cNvPicPr>
            <a:picLocks noChangeAspect="1"/>
          </p:cNvPicPr>
          <p:nvPr/>
        </p:nvPicPr>
        <p:blipFill>
          <a:blip r:embed="rId2" cstate="print"/>
          <a:stretch>
            <a:fillRect/>
          </a:stretch>
        </p:blipFill>
        <p:spPr>
          <a:xfrm>
            <a:off x="3270741" y="2309458"/>
            <a:ext cx="2792108" cy="3227819"/>
          </a:xfrm>
          <a:prstGeom prst="rect">
            <a:avLst/>
          </a:prstGeom>
        </p:spPr>
      </p:pic>
    </p:spTree>
    <p:extLst>
      <p:ext uri="{BB962C8B-B14F-4D97-AF65-F5344CB8AC3E}">
        <p14:creationId xmlns:p14="http://schemas.microsoft.com/office/powerpoint/2010/main" xmlns="" val="382289317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792088"/>
          </a:xfrm>
        </p:spPr>
        <p:style>
          <a:lnRef idx="1">
            <a:schemeClr val="accent5"/>
          </a:lnRef>
          <a:fillRef idx="3">
            <a:schemeClr val="accent5"/>
          </a:fillRef>
          <a:effectRef idx="2">
            <a:schemeClr val="accent5"/>
          </a:effectRef>
          <a:fontRef idx="minor">
            <a:schemeClr val="lt1"/>
          </a:fontRef>
        </p:style>
        <p:txBody>
          <a:bodyPr>
            <a:normAutofit/>
          </a:bodyPr>
          <a:lstStyle/>
          <a:p>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LİSELERE YERLEŞTİRME NASIL YAPILACAK?</a:t>
            </a:r>
            <a:endParaRPr lang="vi-VN"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5" name="Grup 14"/>
          <p:cNvGrpSpPr/>
          <p:nvPr/>
        </p:nvGrpSpPr>
        <p:grpSpPr>
          <a:xfrm>
            <a:off x="521551" y="3501009"/>
            <a:ext cx="2646293" cy="2475005"/>
            <a:chOff x="815458" y="3554010"/>
            <a:chExt cx="5304463" cy="2475005"/>
          </a:xfrm>
        </p:grpSpPr>
        <p:grpSp>
          <p:nvGrpSpPr>
            <p:cNvPr id="11" name="Group 10"/>
            <p:cNvGrpSpPr/>
            <p:nvPr/>
          </p:nvGrpSpPr>
          <p:grpSpPr>
            <a:xfrm>
              <a:off x="815458" y="3554010"/>
              <a:ext cx="5304463" cy="2475005"/>
              <a:chOff x="832683" y="2029327"/>
              <a:chExt cx="5304463" cy="1402370"/>
            </a:xfrm>
          </p:grpSpPr>
          <p:sp>
            <p:nvSpPr>
              <p:cNvPr id="12" name="Rectangle 11"/>
              <p:cNvSpPr/>
              <p:nvPr/>
            </p:nvSpPr>
            <p:spPr>
              <a:xfrm>
                <a:off x="832683" y="2029327"/>
                <a:ext cx="5263317" cy="140237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873829" y="2036812"/>
                <a:ext cx="5263317" cy="1390761"/>
              </a:xfrm>
              <a:prstGeom prst="rect">
                <a:avLst/>
              </a:prstGeom>
              <a:solidFill>
                <a:schemeClr val="accent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Rectangle 9"/>
            <p:cNvSpPr/>
            <p:nvPr/>
          </p:nvSpPr>
          <p:spPr>
            <a:xfrm>
              <a:off x="1464982" y="4058066"/>
              <a:ext cx="4294089" cy="1569660"/>
            </a:xfrm>
            <a:prstGeom prst="rect">
              <a:avLst/>
            </a:prstGeom>
          </p:spPr>
          <p:txBody>
            <a:bodyPr wrap="square">
              <a:spAutoFit/>
            </a:bodyPr>
            <a:lstStyle/>
            <a:p>
              <a:pPr algn="ctr"/>
              <a:r>
                <a:rPr lang="tr-TR" sz="3200" b="1" dirty="0" smtClean="0">
                  <a:solidFill>
                    <a:schemeClr val="bg1"/>
                  </a:solidFill>
                </a:rPr>
                <a:t>Merkezi Sınavla Yerleştirme</a:t>
              </a:r>
              <a:endParaRPr lang="en-US" sz="3200" b="1" i="1" dirty="0">
                <a:solidFill>
                  <a:schemeClr val="bg1"/>
                </a:solidFill>
              </a:endParaRPr>
            </a:p>
          </p:txBody>
        </p:sp>
      </p:grpSp>
      <p:sp>
        <p:nvSpPr>
          <p:cNvPr id="3" name="Metin kutusu 2"/>
          <p:cNvSpPr txBox="1"/>
          <p:nvPr/>
        </p:nvSpPr>
        <p:spPr>
          <a:xfrm>
            <a:off x="521550" y="2593068"/>
            <a:ext cx="2639919" cy="198515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Sınav İle Öğrenci Alan Liseler</a:t>
            </a: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Metin kutusu 13"/>
          <p:cNvSpPr txBox="1"/>
          <p:nvPr/>
        </p:nvSpPr>
        <p:spPr>
          <a:xfrm>
            <a:off x="3183364" y="2785428"/>
            <a:ext cx="2700300" cy="1600438"/>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Diğer Liseler</a:t>
            </a: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6" name="Grup 15"/>
          <p:cNvGrpSpPr/>
          <p:nvPr/>
        </p:nvGrpSpPr>
        <p:grpSpPr>
          <a:xfrm>
            <a:off x="3167844" y="4578227"/>
            <a:ext cx="2723960" cy="1371054"/>
            <a:chOff x="6092448" y="3352026"/>
            <a:chExt cx="5326472" cy="2741270"/>
          </a:xfrm>
        </p:grpSpPr>
        <p:sp>
          <p:nvSpPr>
            <p:cNvPr id="9" name="Rectangle 8"/>
            <p:cNvSpPr/>
            <p:nvPr/>
          </p:nvSpPr>
          <p:spPr>
            <a:xfrm>
              <a:off x="6092448" y="3352026"/>
              <a:ext cx="5259765" cy="274127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6234345" y="3532502"/>
              <a:ext cx="5184575" cy="1839989"/>
            </a:xfrm>
            <a:prstGeom prst="rect">
              <a:avLst/>
            </a:prstGeom>
          </p:spPr>
          <p:txBody>
            <a:bodyPr wrap="square">
              <a:spAutoFit/>
            </a:bodyPr>
            <a:lstStyle/>
            <a:p>
              <a:pPr algn="ctr"/>
              <a:r>
                <a:rPr lang="tr-TR" sz="2800" b="1" dirty="0">
                  <a:solidFill>
                    <a:schemeClr val="bg1"/>
                  </a:solidFill>
                </a:rPr>
                <a:t>Eğitim Bölgesi ve </a:t>
              </a:r>
              <a:r>
                <a:rPr lang="tr-TR" sz="2800" b="1" dirty="0" smtClean="0">
                  <a:solidFill>
                    <a:schemeClr val="bg1"/>
                  </a:solidFill>
                </a:rPr>
                <a:t>Adrese Dayalı</a:t>
              </a:r>
            </a:p>
            <a:p>
              <a:pPr algn="ctr"/>
              <a:r>
                <a:rPr lang="tr-TR" sz="2800" b="1" dirty="0" smtClean="0">
                  <a:solidFill>
                    <a:schemeClr val="bg1"/>
                  </a:solidFill>
                </a:rPr>
                <a:t>Yerleştirme  </a:t>
              </a:r>
              <a:r>
                <a:rPr lang="tr-TR" sz="2800" b="1" dirty="0">
                  <a:solidFill>
                    <a:schemeClr val="bg1"/>
                  </a:solidFill>
                </a:rPr>
                <a:t>Sistemi</a:t>
              </a:r>
              <a:endParaRPr lang="en-US" sz="2800" b="1" dirty="0">
                <a:solidFill>
                  <a:schemeClr val="bg1"/>
                </a:solidFill>
              </a:endParaRPr>
            </a:p>
          </p:txBody>
        </p:sp>
      </p:grpSp>
      <p:grpSp>
        <p:nvGrpSpPr>
          <p:cNvPr id="19" name="Grup 15"/>
          <p:cNvGrpSpPr/>
          <p:nvPr/>
        </p:nvGrpSpPr>
        <p:grpSpPr>
          <a:xfrm>
            <a:off x="5868144" y="4578227"/>
            <a:ext cx="2523689" cy="1371052"/>
            <a:chOff x="6092448" y="3612522"/>
            <a:chExt cx="5259765" cy="2480774"/>
          </a:xfrm>
        </p:grpSpPr>
        <p:sp>
          <p:nvSpPr>
            <p:cNvPr id="20" name="Rectangle 8"/>
            <p:cNvSpPr/>
            <p:nvPr/>
          </p:nvSpPr>
          <p:spPr>
            <a:xfrm>
              <a:off x="6092448" y="3612522"/>
              <a:ext cx="5259765" cy="2480774"/>
            </a:xfrm>
            <a:prstGeom prst="rect">
              <a:avLst/>
            </a:prstGeom>
            <a:solidFill>
              <a:srgbClr val="8FAAD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4"/>
            <p:cNvSpPr/>
            <p:nvPr/>
          </p:nvSpPr>
          <p:spPr>
            <a:xfrm>
              <a:off x="6154900" y="3775849"/>
              <a:ext cx="5184575" cy="1403381"/>
            </a:xfrm>
            <a:prstGeom prst="rect">
              <a:avLst/>
            </a:prstGeom>
          </p:spPr>
          <p:txBody>
            <a:bodyPr wrap="square">
              <a:spAutoFit/>
            </a:bodyPr>
            <a:lstStyle/>
            <a:p>
              <a:pPr algn="ctr"/>
              <a:r>
                <a:rPr lang="tr-TR" sz="2800" b="1" dirty="0" smtClean="0">
                  <a:solidFill>
                    <a:schemeClr val="bg1"/>
                  </a:solidFill>
                </a:rPr>
                <a:t>Güzel Sanatlar Lisesi </a:t>
              </a:r>
            </a:p>
            <a:p>
              <a:pPr algn="ctr"/>
              <a:r>
                <a:rPr lang="tr-TR" sz="2800" b="1" dirty="0" smtClean="0">
                  <a:solidFill>
                    <a:schemeClr val="bg1"/>
                  </a:solidFill>
                </a:rPr>
                <a:t>Spor Lisesi</a:t>
              </a:r>
              <a:endParaRPr lang="en-US" sz="2800" b="1" dirty="0">
                <a:solidFill>
                  <a:schemeClr val="bg1"/>
                </a:solidFill>
              </a:endParaRPr>
            </a:p>
          </p:txBody>
        </p:sp>
      </p:grpSp>
      <p:sp>
        <p:nvSpPr>
          <p:cNvPr id="22" name="Metin kutusu 21"/>
          <p:cNvSpPr txBox="1"/>
          <p:nvPr/>
        </p:nvSpPr>
        <p:spPr>
          <a:xfrm>
            <a:off x="5876940" y="2700790"/>
            <a:ext cx="2508781" cy="1877437"/>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Yetenek Sınavı İle Öğrenci Alan Liseler</a:t>
            </a:r>
          </a:p>
          <a:p>
            <a:endParaRPr lang="tr-TR" sz="2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2050689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childTnLst>
                          </p:cTn>
                        </p:par>
                        <p:par>
                          <p:cTn id="26" fill="hold">
                            <p:stCondLst>
                              <p:cond delay="1000"/>
                            </p:stCondLst>
                            <p:childTnLst>
                              <p:par>
                                <p:cTn id="27" presetID="31"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ppt_w</p:attrName>
                                        </p:attrNameLst>
                                      </p:cBhvr>
                                      <p:tavLst>
                                        <p:tav tm="0">
                                          <p:val>
                                            <p:fltVal val="0"/>
                                          </p:val>
                                        </p:tav>
                                        <p:tav tm="100000">
                                          <p:val>
                                            <p:strVal val="#ppt_w"/>
                                          </p:val>
                                        </p:tav>
                                      </p:tavLst>
                                    </p:anim>
                                    <p:anim calcmode="lin" valueType="num">
                                      <p:cBhvr>
                                        <p:cTn id="37" dur="1000" fill="hold"/>
                                        <p:tgtEl>
                                          <p:spTgt spid="19"/>
                                        </p:tgtEl>
                                        <p:attrNameLst>
                                          <p:attrName>ppt_h</p:attrName>
                                        </p:attrNameLst>
                                      </p:cBhvr>
                                      <p:tavLst>
                                        <p:tav tm="0">
                                          <p:val>
                                            <p:fltVal val="0"/>
                                          </p:val>
                                        </p:tav>
                                        <p:tav tm="100000">
                                          <p:val>
                                            <p:strVal val="#ppt_h"/>
                                          </p:val>
                                        </p:tav>
                                      </p:tavLst>
                                    </p:anim>
                                    <p:anim calcmode="lin" valueType="num">
                                      <p:cBhvr>
                                        <p:cTn id="38" dur="1000" fill="hold"/>
                                        <p:tgtEl>
                                          <p:spTgt spid="19"/>
                                        </p:tgtEl>
                                        <p:attrNameLst>
                                          <p:attrName>style.rotation</p:attrName>
                                        </p:attrNameLst>
                                      </p:cBhvr>
                                      <p:tavLst>
                                        <p:tav tm="0">
                                          <p:val>
                                            <p:fltVal val="90"/>
                                          </p:val>
                                        </p:tav>
                                        <p:tav tm="100000">
                                          <p:val>
                                            <p:fltVal val="0"/>
                                          </p:val>
                                        </p:tav>
                                      </p:tavLst>
                                    </p:anim>
                                    <p:animEffect transition="in" filter="fade">
                                      <p:cBhvr>
                                        <p:cTn id="39" dur="1000"/>
                                        <p:tgtEl>
                                          <p:spTgt spid="19"/>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476673"/>
            <a:ext cx="9144000" cy="86409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KONULARI</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4" name="Rectangle 53"/>
          <p:cNvSpPr/>
          <p:nvPr/>
        </p:nvSpPr>
        <p:spPr>
          <a:xfrm>
            <a:off x="1691634" y="6525343"/>
            <a:ext cx="6228739" cy="720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up 4"/>
          <p:cNvGrpSpPr/>
          <p:nvPr/>
        </p:nvGrpSpPr>
        <p:grpSpPr>
          <a:xfrm>
            <a:off x="6189791" y="1353768"/>
            <a:ext cx="2509907" cy="5099569"/>
            <a:chOff x="4906512" y="1353767"/>
            <a:chExt cx="3346542" cy="5099569"/>
          </a:xfrm>
        </p:grpSpPr>
        <p:sp>
          <p:nvSpPr>
            <p:cNvPr id="47" name="Isosceles Triangle 2"/>
            <p:cNvSpPr/>
            <p:nvPr/>
          </p:nvSpPr>
          <p:spPr>
            <a:xfrm>
              <a:off x="4906512" y="2436312"/>
              <a:ext cx="3346542" cy="40170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5"/>
            <p:cNvSpPr>
              <a:spLocks noEditPoints="1"/>
            </p:cNvSpPr>
            <p:nvPr/>
          </p:nvSpPr>
          <p:spPr bwMode="auto">
            <a:xfrm flipH="1">
              <a:off x="6263913" y="1353767"/>
              <a:ext cx="722756" cy="1067121"/>
            </a:xfrm>
            <a:custGeom>
              <a:avLst/>
              <a:gdLst>
                <a:gd name="T0" fmla="*/ 299 w 299"/>
                <a:gd name="T1" fmla="*/ 151 h 450"/>
                <a:gd name="T2" fmla="*/ 150 w 299"/>
                <a:gd name="T3" fmla="*/ 1 h 450"/>
                <a:gd name="T4" fmla="*/ 0 w 299"/>
                <a:gd name="T5" fmla="*/ 150 h 450"/>
                <a:gd name="T6" fmla="*/ 20 w 299"/>
                <a:gd name="T7" fmla="*/ 225 h 450"/>
                <a:gd name="T8" fmla="*/ 20 w 299"/>
                <a:gd name="T9" fmla="*/ 225 h 450"/>
                <a:gd name="T10" fmla="*/ 149 w 299"/>
                <a:gd name="T11" fmla="*/ 450 h 450"/>
                <a:gd name="T12" fmla="*/ 279 w 299"/>
                <a:gd name="T13" fmla="*/ 226 h 450"/>
                <a:gd name="T14" fmla="*/ 278 w 299"/>
                <a:gd name="T15" fmla="*/ 226 h 450"/>
                <a:gd name="T16" fmla="*/ 299 w 299"/>
                <a:gd name="T17" fmla="*/ 151 h 450"/>
                <a:gd name="T18" fmla="*/ 149 w 299"/>
                <a:gd name="T19" fmla="*/ 275 h 450"/>
                <a:gd name="T20" fmla="*/ 25 w 299"/>
                <a:gd name="T21" fmla="*/ 150 h 450"/>
                <a:gd name="T22" fmla="*/ 150 w 299"/>
                <a:gd name="T23" fmla="*/ 26 h 450"/>
                <a:gd name="T24" fmla="*/ 274 w 299"/>
                <a:gd name="T25" fmla="*/ 151 h 450"/>
                <a:gd name="T26" fmla="*/ 149 w 299"/>
                <a:gd name="T27" fmla="*/ 27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6" name="TextBox 66"/>
            <p:cNvSpPr txBox="1"/>
            <p:nvPr/>
          </p:nvSpPr>
          <p:spPr>
            <a:xfrm>
              <a:off x="6407789" y="1412776"/>
              <a:ext cx="524075" cy="584775"/>
            </a:xfrm>
            <a:prstGeom prst="rect">
              <a:avLst/>
            </a:prstGeom>
            <a:noFill/>
          </p:spPr>
          <p:txBody>
            <a:bodyPr wrap="none" rtlCol="0">
              <a:spAutoFit/>
            </a:bodyPr>
            <a:lstStyle/>
            <a:p>
              <a:r>
                <a:rPr lang="tr-TR" sz="3200" b="1" dirty="0" smtClean="0">
                  <a:solidFill>
                    <a:schemeClr val="accent2">
                      <a:lumMod val="75000"/>
                    </a:schemeClr>
                  </a:solidFill>
                </a:rPr>
                <a:t>8</a:t>
              </a:r>
              <a:endParaRPr lang="vi-VN" sz="3200" b="1" dirty="0">
                <a:solidFill>
                  <a:schemeClr val="accent2">
                    <a:lumMod val="75000"/>
                  </a:schemeClr>
                </a:solidFill>
              </a:endParaRPr>
            </a:p>
          </p:txBody>
        </p:sp>
      </p:grpSp>
      <p:sp>
        <p:nvSpPr>
          <p:cNvPr id="49" name="Metin kutusu 48"/>
          <p:cNvSpPr txBox="1"/>
          <p:nvPr/>
        </p:nvSpPr>
        <p:spPr>
          <a:xfrm>
            <a:off x="4403166" y="4448982"/>
            <a:ext cx="1394936" cy="1323439"/>
          </a:xfrm>
          <a:prstGeom prst="rect">
            <a:avLst/>
          </a:prstGeom>
          <a:noFill/>
        </p:spPr>
        <p:txBody>
          <a:bodyPr wrap="square" rtlCol="0">
            <a:spAutoFit/>
          </a:bodyPr>
          <a:lstStyle/>
          <a:p>
            <a:r>
              <a:rPr lang="tr-TR" sz="4000" b="1" dirty="0" smtClean="0">
                <a:solidFill>
                  <a:schemeClr val="bg1"/>
                </a:solidFill>
              </a:rPr>
              <a:t>8. </a:t>
            </a:r>
            <a:r>
              <a:rPr lang="tr-TR" sz="4000" b="1" dirty="0">
                <a:solidFill>
                  <a:schemeClr val="bg1"/>
                </a:solidFill>
              </a:rPr>
              <a:t>S</a:t>
            </a:r>
            <a:r>
              <a:rPr lang="tr-TR" sz="4000" b="1" dirty="0" smtClean="0">
                <a:solidFill>
                  <a:schemeClr val="bg1"/>
                </a:solidFill>
              </a:rPr>
              <a:t>ınıf</a:t>
            </a:r>
            <a:endParaRPr lang="tr-TR" sz="4000" b="1" dirty="0">
              <a:solidFill>
                <a:schemeClr val="bg1"/>
              </a:solidFill>
            </a:endParaRPr>
          </a:p>
        </p:txBody>
      </p:sp>
      <p:sp>
        <p:nvSpPr>
          <p:cNvPr id="11" name="10 Metin kutusu"/>
          <p:cNvSpPr txBox="1"/>
          <p:nvPr/>
        </p:nvSpPr>
        <p:spPr>
          <a:xfrm>
            <a:off x="143508" y="2780928"/>
            <a:ext cx="4572508" cy="2031325"/>
          </a:xfrm>
          <a:prstGeom prst="rect">
            <a:avLst/>
          </a:prstGeom>
          <a:noFill/>
        </p:spPr>
        <p:txBody>
          <a:bodyPr wrap="square" rtlCol="0">
            <a:spAutoFit/>
          </a:bodyPr>
          <a:lstStyle/>
          <a:p>
            <a:r>
              <a:rPr lang="tr-TR" b="1" i="1" dirty="0" smtClean="0"/>
              <a:t>2020 Yılında uygulanacak liselere geçiş sınavında tüm sorular 8. Sınıf 1. dönem konularından oluşacaktır. </a:t>
            </a:r>
          </a:p>
          <a:p>
            <a:endParaRPr lang="tr-TR" b="1" i="1" dirty="0"/>
          </a:p>
          <a:p>
            <a:r>
              <a:rPr lang="tr-TR" b="1" i="1" dirty="0" smtClean="0">
                <a:hlinkClick r:id="rId2"/>
              </a:rPr>
              <a:t>http://corluram.meb.k12.tr/meb_iys_dosyalar/59/03/864972/dosyalar/2020_03/31230732_31145837_LGS_tum_dersler.pdf</a:t>
            </a:r>
            <a:endParaRPr lang="tr-TR" b="1" i="1" dirty="0"/>
          </a:p>
        </p:txBody>
      </p:sp>
    </p:spTree>
    <p:extLst>
      <p:ext uri="{BB962C8B-B14F-4D97-AF65-F5344CB8AC3E}">
        <p14:creationId xmlns:p14="http://schemas.microsoft.com/office/powerpoint/2010/main" xmlns="" val="7507685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ZORUNLU MU?</a:t>
            </a:r>
            <a:r>
              <a:rPr lang="en-US" dirty="0"/>
              <a:t/>
            </a:r>
            <a:br>
              <a:rPr lang="en-US" dirty="0"/>
            </a:br>
            <a:endParaRPr lang="vi-VN" dirty="0"/>
          </a:p>
        </p:txBody>
      </p:sp>
      <p:sp>
        <p:nvSpPr>
          <p:cNvPr id="8" name="Title 13"/>
          <p:cNvSpPr txBox="1">
            <a:spLocks/>
          </p:cNvSpPr>
          <p:nvPr/>
        </p:nvSpPr>
        <p:spPr>
          <a:xfrm>
            <a:off x="2005829" y="1268760"/>
            <a:ext cx="5664060" cy="5047536"/>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tr-TR" sz="4000" b="1" i="1" dirty="0" smtClean="0">
                <a:solidFill>
                  <a:schemeClr val="accent5">
                    <a:lumMod val="75000"/>
                  </a:schemeClr>
                </a:solidFill>
                <a:latin typeface="+mj-lt"/>
                <a:ea typeface="Roboto Condensed" panose="02000000000000000000" pitchFamily="2" charset="0"/>
              </a:rPr>
              <a:t>Başvuruları otomatik olarak yapılmış olan sınava girme zorunluluğu bulunmamaktadır. İsteyen öğrenciler sınava girmeyebilecek, adrese dayalı liseleri tercih edebileceklerdir.</a:t>
            </a:r>
            <a:endParaRPr lang="en-US" sz="40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xmlns="" val="11379367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2412" y="476672"/>
            <a:ext cx="8229600" cy="1143000"/>
          </a:xfrm>
        </p:spPr>
        <p:txBody>
          <a:bodyPr>
            <a:noAutofit/>
          </a:bodyPr>
          <a:lstStyle/>
          <a:p>
            <a:r>
              <a:rPr lang="tr-TR" sz="5400" dirty="0" smtClean="0">
                <a:solidFill>
                  <a:srgbClr val="FF0000"/>
                </a:solidFill>
              </a:rPr>
              <a:t>Sınavın Değerlendirilmesi</a:t>
            </a:r>
            <a:br>
              <a:rPr lang="tr-TR" sz="5400" dirty="0" smtClean="0">
                <a:solidFill>
                  <a:srgbClr val="FF0000"/>
                </a:solidFill>
              </a:rPr>
            </a:br>
            <a:endParaRPr lang="tr-TR" sz="5400" dirty="0">
              <a:solidFill>
                <a:srgbClr val="FF0000"/>
              </a:solidFill>
            </a:endParaRPr>
          </a:p>
        </p:txBody>
      </p:sp>
      <p:sp>
        <p:nvSpPr>
          <p:cNvPr id="6" name="Metin kutusu 5"/>
          <p:cNvSpPr txBox="1"/>
          <p:nvPr/>
        </p:nvSpPr>
        <p:spPr>
          <a:xfrm>
            <a:off x="884784" y="1484784"/>
            <a:ext cx="7704856" cy="5016758"/>
          </a:xfrm>
          <a:prstGeom prst="rect">
            <a:avLst/>
          </a:prstGeom>
          <a:noFill/>
        </p:spPr>
        <p:txBody>
          <a:bodyPr wrap="square" rtlCol="0">
            <a:spAutoFit/>
          </a:bodyPr>
          <a:lstStyle/>
          <a:p>
            <a:pPr marL="285750" indent="-285750">
              <a:buFont typeface="Arial" pitchFamily="34" charset="0"/>
              <a:buChar char="•"/>
            </a:pPr>
            <a:r>
              <a:rPr lang="tr-TR" sz="3200" b="1" dirty="0" smtClean="0"/>
              <a:t>Sözel ve sayısal bölümlere ait alanların her bir alt testi için doğru ve yanlış cevap sayıları belirlenir.</a:t>
            </a:r>
          </a:p>
          <a:p>
            <a:pPr marL="285750" indent="-285750">
              <a:buFont typeface="Arial" pitchFamily="34" charset="0"/>
              <a:buChar char="•"/>
            </a:pPr>
            <a:r>
              <a:rPr lang="tr-TR" sz="3200" b="1" dirty="0" smtClean="0"/>
              <a:t>Her </a:t>
            </a:r>
            <a:r>
              <a:rPr lang="tr-TR" sz="3200" b="1" dirty="0"/>
              <a:t>bir öğrencinin her bir alt testine ait ham puanı, ilgili teste ait doğru cevap sayısından </a:t>
            </a:r>
            <a:r>
              <a:rPr lang="tr-TR" sz="3200" b="1" dirty="0" smtClean="0"/>
              <a:t>yanlış cevap </a:t>
            </a:r>
            <a:r>
              <a:rPr lang="tr-TR" sz="3200" b="1" dirty="0"/>
              <a:t>sayısının üçte biri çıkarılarak </a:t>
            </a:r>
            <a:r>
              <a:rPr lang="tr-TR" sz="3200" b="1" dirty="0" smtClean="0"/>
              <a:t>bulunur.</a:t>
            </a:r>
          </a:p>
          <a:p>
            <a:pPr marL="285750" indent="-285750">
              <a:buFont typeface="Arial" pitchFamily="34" charset="0"/>
              <a:buChar char="•"/>
            </a:pPr>
            <a:r>
              <a:rPr lang="tr-TR" sz="3200" b="1" dirty="0" smtClean="0"/>
              <a:t>Her </a:t>
            </a:r>
            <a:r>
              <a:rPr lang="tr-TR" sz="3200" b="1" dirty="0"/>
              <a:t>bir alt testin standart sapması, ilgili alt testin ham </a:t>
            </a:r>
            <a:r>
              <a:rPr lang="tr-TR" sz="3200" b="1" dirty="0" smtClean="0"/>
              <a:t>puanları, ortalaması </a:t>
            </a:r>
            <a:r>
              <a:rPr lang="tr-TR" sz="3200" b="1" dirty="0"/>
              <a:t>ve sınava giren </a:t>
            </a:r>
            <a:r>
              <a:rPr lang="tr-TR" sz="3200" b="1" dirty="0" smtClean="0"/>
              <a:t>öğrenci sayısı </a:t>
            </a:r>
            <a:r>
              <a:rPr lang="tr-TR" sz="3200" b="1" dirty="0"/>
              <a:t>kullanılarak hesaplanır.</a:t>
            </a:r>
          </a:p>
        </p:txBody>
      </p:sp>
    </p:spTree>
    <p:extLst>
      <p:ext uri="{BB962C8B-B14F-4D97-AF65-F5344CB8AC3E}">
        <p14:creationId xmlns:p14="http://schemas.microsoft.com/office/powerpoint/2010/main" xmlns="" val="20827290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27584" y="188640"/>
            <a:ext cx="7488832" cy="2062103"/>
          </a:xfrm>
          <a:prstGeom prst="rect">
            <a:avLst/>
          </a:prstGeom>
          <a:noFill/>
        </p:spPr>
        <p:txBody>
          <a:bodyPr wrap="square" rtlCol="0">
            <a:spAutoFit/>
          </a:bodyPr>
          <a:lstStyle/>
          <a:p>
            <a:r>
              <a:rPr lang="tr-TR" sz="3200" dirty="0" smtClean="0"/>
              <a:t>	</a:t>
            </a:r>
            <a:r>
              <a:rPr lang="tr-TR" sz="3200" b="1" dirty="0" smtClean="0"/>
              <a:t>Her </a:t>
            </a:r>
            <a:r>
              <a:rPr lang="tr-TR" sz="3200" b="1" dirty="0"/>
              <a:t>alt test için hesaplanan standart puanlar</a:t>
            </a:r>
            <a:r>
              <a:rPr lang="tr-TR" sz="3200" b="1" dirty="0" smtClean="0"/>
              <a:t>, verilen </a:t>
            </a:r>
            <a:r>
              <a:rPr lang="tr-TR" sz="3200" b="1" dirty="0"/>
              <a:t>katsayılar ile çarpılarak her bir </a:t>
            </a:r>
            <a:r>
              <a:rPr lang="tr-TR" sz="3200" b="1" dirty="0" smtClean="0"/>
              <a:t>alt testin </a:t>
            </a:r>
            <a:r>
              <a:rPr lang="tr-TR" sz="3200" b="1" dirty="0"/>
              <a:t>ağırlıklı standart puanları bulunur.</a:t>
            </a:r>
          </a:p>
        </p:txBody>
      </p:sp>
      <p:graphicFrame>
        <p:nvGraphicFramePr>
          <p:cNvPr id="4" name="Diyagram 3"/>
          <p:cNvGraphicFramePr/>
          <p:nvPr>
            <p:extLst>
              <p:ext uri="{D42A27DB-BD31-4B8C-83A1-F6EECF244321}">
                <p14:modId xmlns:p14="http://schemas.microsoft.com/office/powerpoint/2010/main" xmlns="" val="2264310163"/>
              </p:ext>
            </p:extLst>
          </p:nvPr>
        </p:nvGraphicFramePr>
        <p:xfrm>
          <a:off x="467544" y="2780928"/>
          <a:ext cx="3816424" cy="2909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yagram 4"/>
          <p:cNvGraphicFramePr/>
          <p:nvPr>
            <p:extLst>
              <p:ext uri="{D42A27DB-BD31-4B8C-83A1-F6EECF244321}">
                <p14:modId xmlns:p14="http://schemas.microsoft.com/office/powerpoint/2010/main" xmlns="" val="47467758"/>
              </p:ext>
            </p:extLst>
          </p:nvPr>
        </p:nvGraphicFramePr>
        <p:xfrm>
          <a:off x="4561637" y="2780928"/>
          <a:ext cx="4402851" cy="28370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0101261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0699" y="53549"/>
            <a:ext cx="8229600" cy="1143000"/>
          </a:xfrm>
        </p:spPr>
        <p:txBody>
          <a:bodyPr/>
          <a:lstStyle/>
          <a:p>
            <a:r>
              <a:rPr lang="tr-TR" b="1" dirty="0" smtClean="0"/>
              <a:t>PUAN HESAPLAMA</a:t>
            </a:r>
            <a:endParaRPr lang="tr-TR" b="1" dirty="0"/>
          </a:p>
        </p:txBody>
      </p:sp>
      <mc:AlternateContent xmlns:mc="http://schemas.openxmlformats.org/markup-compatibility/2006">
        <mc:Choice xmlns:a14="http://schemas.microsoft.com/office/drawing/2010/main" xmlns="" Requires="a14">
          <p:sp>
            <p:nvSpPr>
              <p:cNvPr id="5" name="Metin kutusu 4"/>
              <p:cNvSpPr txBox="1"/>
              <p:nvPr/>
            </p:nvSpPr>
            <p:spPr>
              <a:xfrm>
                <a:off x="33738" y="1196752"/>
                <a:ext cx="9036496" cy="4816318"/>
              </a:xfrm>
              <a:prstGeom prst="rect">
                <a:avLst/>
              </a:prstGeom>
              <a:noFill/>
            </p:spPr>
            <p:txBody>
              <a:bodyPr wrap="square" rtlCol="0">
                <a:spAutoFit/>
              </a:bodyPr>
              <a:lstStyle/>
              <a:p>
                <a:endParaRPr lang="tr-TR" dirty="0" smtClean="0">
                  <a:latin typeface="Times New Roman" pitchFamily="18" charset="0"/>
                  <a:cs typeface="Times New Roman" pitchFamily="18" charset="0"/>
                </a:endParaRPr>
              </a:p>
              <a:p>
                <a:r>
                  <a:rPr lang="tr-TR" sz="2400" b="1" dirty="0" smtClean="0">
                    <a:solidFill>
                      <a:srgbClr val="FF0000"/>
                    </a:solidFill>
                    <a:latin typeface="Times New Roman" pitchFamily="18" charset="0"/>
                    <a:cs typeface="Times New Roman" pitchFamily="18" charset="0"/>
                  </a:rPr>
                  <a:t>ÖĞRENCİNİN X TESTİ HAM PUANI:</a:t>
                </a:r>
              </a:p>
              <a:p>
                <a:endParaRPr lang="tr-TR" sz="2400" b="1" dirty="0" smtClean="0">
                  <a:latin typeface="Times New Roman" pitchFamily="18" charset="0"/>
                  <a:cs typeface="Times New Roman" pitchFamily="18" charset="0"/>
                </a:endParaRPr>
              </a:p>
              <a:p>
                <a:r>
                  <a:rPr lang="tr-TR" sz="2000" dirty="0" err="1" smtClean="0">
                    <a:latin typeface="Times New Roman" pitchFamily="18" charset="0"/>
                    <a:cs typeface="Times New Roman" pitchFamily="18" charset="0"/>
                  </a:rPr>
                  <a:t>Öğ</a:t>
                </a:r>
                <a:r>
                  <a:rPr lang="tr-TR" sz="2000" dirty="0">
                    <a:latin typeface="Times New Roman" pitchFamily="18" charset="0"/>
                    <a:cs typeface="Times New Roman" pitchFamily="18" charset="0"/>
                  </a:rPr>
                  <a:t>𝑟𝑒𝑛𝑐𝑖𝑛𝑖𝑛 </a:t>
                </a:r>
                <a:r>
                  <a:rPr lang="tr-TR" sz="2000" dirty="0" smtClean="0">
                    <a:latin typeface="Times New Roman" pitchFamily="18" charset="0"/>
                    <a:cs typeface="Times New Roman" pitchFamily="18" charset="0"/>
                  </a:rPr>
                  <a:t>x </a:t>
                </a:r>
                <a:r>
                  <a:rPr lang="tr-TR" sz="2000" dirty="0">
                    <a:latin typeface="Times New Roman" pitchFamily="18" charset="0"/>
                    <a:cs typeface="Times New Roman" pitchFamily="18" charset="0"/>
                  </a:rPr>
                  <a:t>𝑇𝑒𝑠𝑡𝑖𝑛𝑑𝑒𝑘𝑖 𝐷𝑜ğ𝑟𝑢 𝑆𝑎𝑦𝚤𝑠𝚤 </a:t>
                </a:r>
                <a:r>
                  <a:rPr lang="tr-TR" dirty="0">
                    <a:latin typeface="Times New Roman" pitchFamily="18" charset="0"/>
                    <a:cs typeface="Times New Roman" pitchFamily="18" charset="0"/>
                  </a:rPr>
                  <a:t>-</a:t>
                </a:r>
                <a:r>
                  <a:rPr lang="tr-TR" dirty="0" smtClean="0">
                    <a:latin typeface="Times New Roman" pitchFamily="18" charset="0"/>
                    <a:cs typeface="Times New Roman" pitchFamily="18" charset="0"/>
                  </a:rPr>
                  <a:t/>
                </a:r>
                <a:r>
                  <a:rPr lang="tr-TR" sz="2000" u="sng" dirty="0" err="1" smtClean="0">
                    <a:latin typeface="Times New Roman" pitchFamily="18" charset="0"/>
                    <a:cs typeface="Times New Roman" pitchFamily="18" charset="0"/>
                  </a:rPr>
                  <a:t>Öğ</a:t>
                </a:r>
                <a:r>
                  <a:rPr lang="tr-TR" sz="2000" u="sng" dirty="0">
                    <a:latin typeface="Times New Roman" pitchFamily="18" charset="0"/>
                    <a:cs typeface="Times New Roman" pitchFamily="18" charset="0"/>
                  </a:rPr>
                  <a:t>𝑟𝑒𝑛𝑐𝑖𝑛𝑖𝑛 </a:t>
                </a:r>
                <a:r>
                  <a:rPr lang="tr-TR" sz="2000" u="sng" dirty="0" smtClean="0">
                    <a:latin typeface="Times New Roman" pitchFamily="18" charset="0"/>
                    <a:cs typeface="Times New Roman" pitchFamily="18" charset="0"/>
                  </a:rPr>
                  <a:t>𝑋 𝑇𝑒𝑠𝑡𝑖𝑛𝑑𝑒𝑘𝑖 </a:t>
                </a:r>
                <a:r>
                  <a:rPr lang="tr-TR" sz="2000" u="sng" dirty="0">
                    <a:latin typeface="Times New Roman" pitchFamily="18" charset="0"/>
                    <a:cs typeface="Times New Roman" pitchFamily="18" charset="0"/>
                  </a:rPr>
                  <a:t>𝑌𝑎𝑛𝑙𝚤ş 𝑆𝑎𝑦𝚤𝑠𝚤</a:t>
                </a:r>
              </a:p>
              <a:p>
                <a:r>
                  <a:rPr lang="tr-TR" sz="2000" dirty="0" smtClean="0">
                    <a:latin typeface="Times New Roman" pitchFamily="18" charset="0"/>
                    <a:cs typeface="Times New Roman" pitchFamily="18" charset="0"/>
                  </a:rPr>
                  <a:t>							3</a:t>
                </a:r>
              </a:p>
              <a:p>
                <a:endParaRPr lang="tr-TR" sz="2000" dirty="0">
                  <a:latin typeface="Times New Roman" pitchFamily="18" charset="0"/>
                  <a:cs typeface="Times New Roman" pitchFamily="18" charset="0"/>
                </a:endParaRPr>
              </a:p>
              <a:p>
                <a:r>
                  <a:rPr lang="tr-TR" sz="2400" b="1" dirty="0" smtClean="0">
                    <a:solidFill>
                      <a:srgbClr val="FF0000"/>
                    </a:solidFill>
                    <a:latin typeface="Times New Roman" pitchFamily="18" charset="0"/>
                    <a:cs typeface="Times New Roman" pitchFamily="18" charset="0"/>
                  </a:rPr>
                  <a:t>X TESTİNDEN ALINACAK STANDART PUAN:</a:t>
                </a:r>
              </a:p>
              <a:p>
                <a:endParaRPr lang="tr-TR" sz="2400" b="1" dirty="0" smtClean="0">
                  <a:latin typeface="Times New Roman" pitchFamily="18" charset="0"/>
                  <a:cs typeface="Times New Roman" pitchFamily="18" charset="0"/>
                </a:endParaRPr>
              </a:p>
              <a:p>
                <a:r>
                  <a:rPr lang="tr-TR" sz="2400" b="1" dirty="0" smtClean="0">
                    <a:cs typeface="Times New Roman" pitchFamily="18" charset="0"/>
                  </a:rPr>
                  <a:t/>
                </a:r>
                <a:r>
                  <a:rPr lang="tr-TR" sz="2400" dirty="0" smtClean="0">
                    <a:latin typeface="Times New Roman" pitchFamily="18" charset="0"/>
                    <a:cs typeface="Times New Roman" pitchFamily="18" charset="0"/>
                  </a:rPr>
                  <a:t>10  </a:t>
                </a:r>
                <a:r>
                  <a:rPr lang="tr-TR" sz="2400" b="1" dirty="0" smtClean="0">
                    <a:latin typeface="Times New Roman" pitchFamily="18" charset="0"/>
                    <a:cs typeface="Times New Roman" pitchFamily="18" charset="0"/>
                  </a:rPr>
                  <a:t>x  </a:t>
                </a:r>
                <a:r>
                  <a:rPr lang="tr-TR" sz="2400" dirty="0" smtClean="0">
                    <a:latin typeface="Times New Roman" pitchFamily="18" charset="0"/>
                    <a:cs typeface="Times New Roman" pitchFamily="18" charset="0"/>
                  </a:rPr>
                  <a:t>(</a:t>
                </a:r>
                <a14:m>
                  <m:oMath xmlns:m="http://schemas.openxmlformats.org/officeDocument/2006/math">
                    <m:f>
                      <m:fPr>
                        <m:ctrlPr>
                          <a:rPr lang="tr-TR" sz="2400" i="1">
                            <a:latin typeface="Cambria Math" panose="02040503050406030204" pitchFamily="18" charset="0"/>
                            <a:cs typeface="Times New Roman" pitchFamily="18" charset="0"/>
                          </a:rPr>
                        </m:ctrlPr>
                      </m:fPr>
                      <m:num>
                        <m:r>
                          <a:rPr lang="tr-TR" sz="2400" b="0" i="1" smtClean="0">
                            <a:latin typeface="Cambria Math"/>
                            <a:cs typeface="Times New Roman" pitchFamily="18" charset="0"/>
                          </a:rPr>
                          <m:t>𝑋</m:t>
                        </m:r>
                        <m:r>
                          <a:rPr lang="tr-TR" sz="2400" b="0" i="1" smtClean="0">
                            <a:latin typeface="Cambria Math"/>
                            <a:cs typeface="Times New Roman" pitchFamily="18" charset="0"/>
                          </a:rPr>
                          <m:t> </m:t>
                        </m:r>
                        <m:r>
                          <a:rPr lang="tr-TR" sz="2400" b="0" i="1" smtClean="0">
                            <a:latin typeface="Cambria Math"/>
                            <a:cs typeface="Times New Roman" pitchFamily="18" charset="0"/>
                          </a:rPr>
                          <m:t>𝑇𝐸𝑆𝑇</m:t>
                        </m:r>
                        <m:r>
                          <a:rPr lang="tr-TR" sz="2400" b="0" i="0" smtClean="0">
                            <a:latin typeface="Cambria Math"/>
                            <a:cs typeface="Times New Roman" pitchFamily="18" charset="0"/>
                          </a:rPr>
                          <m:t>İ </m:t>
                        </m:r>
                        <m:r>
                          <m:rPr>
                            <m:sty m:val="p"/>
                          </m:rPr>
                          <a:rPr lang="tr-TR" sz="2400" b="0" i="0" smtClean="0">
                            <a:latin typeface="Cambria Math"/>
                            <a:cs typeface="Times New Roman" pitchFamily="18" charset="0"/>
                          </a:rPr>
                          <m:t>HAM</m:t>
                        </m:r>
                        <m:r>
                          <a:rPr lang="tr-TR" sz="2400" b="0" i="0" smtClean="0">
                            <a:latin typeface="Cambria Math"/>
                            <a:cs typeface="Times New Roman" pitchFamily="18" charset="0"/>
                          </a:rPr>
                          <m:t> </m:t>
                        </m:r>
                        <m:r>
                          <m:rPr>
                            <m:sty m:val="p"/>
                          </m:rPr>
                          <a:rPr lang="tr-TR" sz="2400" b="0" i="0" smtClean="0">
                            <a:latin typeface="Cambria Math"/>
                            <a:cs typeface="Times New Roman" pitchFamily="18" charset="0"/>
                          </a:rPr>
                          <m:t>PUANI</m:t>
                        </m:r>
                        <m:r>
                          <a:rPr lang="tr-TR" sz="2400" b="0" i="0" smtClean="0">
                            <a:latin typeface="Cambria Math"/>
                            <a:cs typeface="Times New Roman" pitchFamily="18" charset="0"/>
                          </a:rPr>
                          <m:t>−</m:t>
                        </m:r>
                        <m:r>
                          <m:rPr>
                            <m:sty m:val="p"/>
                          </m:rPr>
                          <a:rPr lang="tr-TR" sz="2400" b="0" i="0" smtClean="0">
                            <a:latin typeface="Cambria Math"/>
                            <a:cs typeface="Times New Roman" pitchFamily="18" charset="0"/>
                          </a:rPr>
                          <m:t>X</m:t>
                        </m:r>
                        <m:r>
                          <a:rPr lang="tr-TR" sz="2400" b="0" i="0" smtClean="0">
                            <a:latin typeface="Cambria Math"/>
                            <a:cs typeface="Times New Roman" pitchFamily="18" charset="0"/>
                          </a:rPr>
                          <m:t> </m:t>
                        </m:r>
                        <m:r>
                          <m:rPr>
                            <m:sty m:val="p"/>
                          </m:rPr>
                          <a:rPr lang="tr-TR" sz="2400" b="0" i="0" smtClean="0">
                            <a:latin typeface="Cambria Math"/>
                            <a:cs typeface="Times New Roman" pitchFamily="18" charset="0"/>
                          </a:rPr>
                          <m:t>TEST</m:t>
                        </m:r>
                        <m:r>
                          <a:rPr lang="tr-TR" sz="2400" b="0" i="0" smtClean="0">
                            <a:latin typeface="Cambria Math"/>
                            <a:cs typeface="Times New Roman" pitchFamily="18" charset="0"/>
                          </a:rPr>
                          <m:t>İ </m:t>
                        </m:r>
                        <m:r>
                          <m:rPr>
                            <m:sty m:val="p"/>
                          </m:rPr>
                          <a:rPr lang="tr-TR" sz="2400" b="0" i="0" smtClean="0">
                            <a:latin typeface="Cambria Math"/>
                            <a:cs typeface="Times New Roman" pitchFamily="18" charset="0"/>
                          </a:rPr>
                          <m:t>HAM</m:t>
                        </m:r>
                        <m:r>
                          <a:rPr lang="tr-TR" sz="2400" b="0" i="0" smtClean="0">
                            <a:latin typeface="Cambria Math"/>
                            <a:cs typeface="Times New Roman" pitchFamily="18" charset="0"/>
                          </a:rPr>
                          <m:t> </m:t>
                        </m:r>
                        <m:r>
                          <m:rPr>
                            <m:sty m:val="p"/>
                          </m:rPr>
                          <a:rPr lang="tr-TR" sz="2400" b="0" i="0" smtClean="0">
                            <a:latin typeface="Cambria Math"/>
                            <a:cs typeface="Times New Roman" pitchFamily="18" charset="0"/>
                          </a:rPr>
                          <m:t>PUAN</m:t>
                        </m:r>
                        <m:r>
                          <a:rPr lang="tr-TR" sz="2400" b="0" i="0" smtClean="0">
                            <a:latin typeface="Cambria Math"/>
                            <a:cs typeface="Times New Roman" pitchFamily="18" charset="0"/>
                          </a:rPr>
                          <m:t> </m:t>
                        </m:r>
                        <m:r>
                          <m:rPr>
                            <m:sty m:val="p"/>
                          </m:rPr>
                          <a:rPr lang="tr-TR" sz="2400" b="0" i="0" smtClean="0">
                            <a:latin typeface="Cambria Math"/>
                            <a:cs typeface="Times New Roman" pitchFamily="18" charset="0"/>
                          </a:rPr>
                          <m:t>ORTALAMASI</m:t>
                        </m:r>
                      </m:num>
                      <m:den>
                        <m:r>
                          <a:rPr lang="tr-TR" sz="2400" b="0" i="1" smtClean="0">
                            <a:latin typeface="Cambria Math"/>
                            <a:cs typeface="Times New Roman" pitchFamily="18" charset="0"/>
                          </a:rPr>
                          <m:t>𝑋</m:t>
                        </m:r>
                        <m:r>
                          <a:rPr lang="tr-TR" sz="2400" b="0" i="1" smtClean="0">
                            <a:latin typeface="Cambria Math"/>
                            <a:cs typeface="Times New Roman" pitchFamily="18" charset="0"/>
                          </a:rPr>
                          <m:t> </m:t>
                        </m:r>
                        <m:r>
                          <a:rPr lang="tr-TR" sz="2400" b="0" i="1" smtClean="0">
                            <a:latin typeface="Cambria Math"/>
                            <a:cs typeface="Times New Roman" pitchFamily="18" charset="0"/>
                          </a:rPr>
                          <m:t>𝑇𝐸𝑆𝑇</m:t>
                        </m:r>
                        <m:r>
                          <a:rPr lang="tr-TR" sz="2400" b="0" i="1" smtClean="0">
                            <a:latin typeface="Cambria Math"/>
                            <a:cs typeface="Times New Roman" pitchFamily="18" charset="0"/>
                          </a:rPr>
                          <m:t>İ </m:t>
                        </m:r>
                        <m:r>
                          <a:rPr lang="tr-TR" sz="2400" b="0" i="1" smtClean="0">
                            <a:latin typeface="Cambria Math"/>
                            <a:cs typeface="Times New Roman" pitchFamily="18" charset="0"/>
                          </a:rPr>
                          <m:t>𝑆𝑇𝐴𝑁𝐷𝐴𝑅𝑇</m:t>
                        </m:r>
                        <m:r>
                          <a:rPr lang="tr-TR" sz="2400" b="0" i="1" smtClean="0">
                            <a:latin typeface="Cambria Math"/>
                            <a:cs typeface="Times New Roman" pitchFamily="18" charset="0"/>
                          </a:rPr>
                          <m:t> </m:t>
                        </m:r>
                        <m:r>
                          <a:rPr lang="tr-TR" sz="2400" b="0" i="1" smtClean="0">
                            <a:latin typeface="Cambria Math"/>
                            <a:cs typeface="Times New Roman" pitchFamily="18" charset="0"/>
                          </a:rPr>
                          <m:t>𝑆𝐴𝑃𝑀𝐴</m:t>
                        </m:r>
                      </m:den>
                    </m:f>
                    <m:r>
                      <a:rPr lang="tr-TR" sz="2400" b="0">
                        <a:latin typeface="Cambria Math"/>
                        <a:cs typeface="Times New Roman" pitchFamily="18" charset="0"/>
                      </a:rPr>
                      <m:t>)</m:t>
                    </m:r>
                    <m:r>
                      <a:rPr lang="tr-TR" sz="2400" b="0" i="0" smtClean="0">
                        <a:latin typeface="Cambria Math"/>
                        <a:cs typeface="Times New Roman" pitchFamily="18" charset="0"/>
                      </a:rPr>
                      <m:t> +50</m:t>
                    </m:r>
                  </m:oMath>
                </a14:m>
                <a:endParaRPr lang="tr-TR" sz="2400" b="0" dirty="0" smtClean="0">
                  <a:latin typeface="Times New Roman" pitchFamily="18" charset="0"/>
                  <a:cs typeface="Times New Roman" pitchFamily="18" charset="0"/>
                </a:endParaRPr>
              </a:p>
              <a:p>
                <a:endParaRPr lang="tr-TR" sz="2400" b="1" dirty="0">
                  <a:latin typeface="Times New Roman" pitchFamily="18" charset="0"/>
                  <a:cs typeface="Times New Roman" pitchFamily="18" charset="0"/>
                </a:endParaRPr>
              </a:p>
              <a:p>
                <a:r>
                  <a:rPr lang="tr-TR" sz="2400" b="1" dirty="0" smtClean="0">
                    <a:solidFill>
                      <a:srgbClr val="FF0000"/>
                    </a:solidFill>
                    <a:latin typeface="Times New Roman" pitchFamily="18" charset="0"/>
                    <a:cs typeface="Times New Roman" pitchFamily="18" charset="0"/>
                  </a:rPr>
                  <a:t>AĞIRLIKLI STANDART PUAN (ASP) HESAPLAMASI:</a:t>
                </a:r>
              </a:p>
              <a:p>
                <a:r>
                  <a:rPr lang="tr-TR" sz="2400" b="0" dirty="0" smtClean="0">
                    <a:latin typeface="Times New Roman" pitchFamily="18" charset="0"/>
                    <a:cs typeface="Times New Roman" pitchFamily="18" charset="0"/>
                  </a:rPr>
                  <a:t/>
                </a:r>
              </a:p>
              <a:p>
                <a:r>
                  <a:rPr lang="tr-TR" sz="2400" dirty="0">
                    <a:latin typeface="Times New Roman" pitchFamily="18" charset="0"/>
                    <a:cs typeface="Times New Roman" pitchFamily="18" charset="0"/>
                  </a:rPr>
                  <a:t/>
                </a:r>
                <a:r>
                  <a:rPr lang="tr-TR" sz="2400" dirty="0" smtClean="0">
                    <a:latin typeface="Times New Roman" pitchFamily="18" charset="0"/>
                    <a:cs typeface="Times New Roman" pitchFamily="18" charset="0"/>
                  </a:rPr>
                  <a:t/>
                </a:r>
                <a:r>
                  <a:rPr lang="tr-TR" sz="2000" dirty="0" smtClean="0">
                    <a:latin typeface="Times New Roman" pitchFamily="18" charset="0"/>
                    <a:cs typeface="Times New Roman" pitchFamily="18" charset="0"/>
                  </a:rPr>
                  <a:t>X TESTİ AĞIRLIKLI STANDART PUANI </a:t>
                </a:r>
                <a:r>
                  <a:rPr lang="tr-TR" sz="2000" b="1" dirty="0" smtClean="0">
                    <a:latin typeface="Times New Roman" pitchFamily="18" charset="0"/>
                    <a:cs typeface="Times New Roman" pitchFamily="18" charset="0"/>
                  </a:rPr>
                  <a:t> x    </a:t>
                </a:r>
                <a:r>
                  <a:rPr lang="tr-TR" sz="2000" dirty="0" err="1" smtClean="0">
                    <a:latin typeface="Times New Roman" pitchFamily="18" charset="0"/>
                    <a:cs typeface="Times New Roman" pitchFamily="18" charset="0"/>
                  </a:rPr>
                  <a:t>X</a:t>
                </a:r>
                <a:r>
                  <a:rPr lang="tr-TR" sz="2000" dirty="0" smtClean="0">
                    <a:latin typeface="Times New Roman" pitchFamily="18" charset="0"/>
                    <a:cs typeface="Times New Roman" pitchFamily="18" charset="0"/>
                  </a:rPr>
                  <a:t>  TESTİ AĞIRLIK KATSAYISI</a:t>
                </a:r>
                <a:endParaRPr lang="tr-TR" sz="2000" dirty="0">
                  <a:latin typeface="Times New Roman" pitchFamily="18" charset="0"/>
                  <a:cs typeface="Times New Roman" pitchFamily="18" charset="0"/>
                </a:endParaRPr>
              </a:p>
            </p:txBody>
          </p:sp>
        </mc:Choice>
        <mc:Fallback>
          <p:sp>
            <p:nvSpPr>
              <p:cNvPr id="5" name="Metin kutusu 4"/>
              <p:cNvSpPr txBox="1">
                <a:spLocks noRot="1" noChangeAspect="1" noMove="1" noResize="1" noEditPoints="1" noAdjustHandles="1" noChangeArrowheads="1" noChangeShapeType="1" noTextEdit="1"/>
              </p:cNvSpPr>
              <p:nvPr/>
            </p:nvSpPr>
            <p:spPr>
              <a:xfrm>
                <a:off x="33738" y="1196752"/>
                <a:ext cx="9036496" cy="4816318"/>
              </a:xfrm>
              <a:prstGeom prst="rect">
                <a:avLst/>
              </a:prstGeom>
              <a:blipFill rotWithShape="1">
                <a:blip r:embed="rId2" cstate="print"/>
                <a:stretch>
                  <a:fillRect l="-1080" b="-1139"/>
                </a:stretch>
              </a:blipFill>
            </p:spPr>
            <p:txBody>
              <a:bodyPr/>
              <a:lstStyle/>
              <a:p>
                <a:r>
                  <a:rPr lang="tr-TR">
                    <a:noFill/>
                  </a:rPr>
                  <a:t> </a:t>
                </a:r>
              </a:p>
            </p:txBody>
          </p:sp>
        </mc:Fallback>
      </mc:AlternateContent>
    </p:spTree>
    <p:extLst>
      <p:ext uri="{BB962C8B-B14F-4D97-AF65-F5344CB8AC3E}">
        <p14:creationId xmlns:p14="http://schemas.microsoft.com/office/powerpoint/2010/main" xmlns="" val="2168240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etin kutusu 2"/>
              <p:cNvSpPr txBox="1"/>
              <p:nvPr/>
            </p:nvSpPr>
            <p:spPr>
              <a:xfrm>
                <a:off x="21261" y="908720"/>
                <a:ext cx="9036496" cy="3821559"/>
              </a:xfrm>
              <a:prstGeom prst="rect">
                <a:avLst/>
              </a:prstGeom>
              <a:noFill/>
            </p:spPr>
            <p:txBody>
              <a:bodyPr wrap="square" rtlCol="0">
                <a:spAutoFit/>
              </a:bodyPr>
              <a:lstStyle/>
              <a:p>
                <a:r>
                  <a:rPr lang="tr-TR" sz="2400" b="1" dirty="0" smtClean="0">
                    <a:solidFill>
                      <a:srgbClr val="FF0000"/>
                    </a:solidFill>
                    <a:latin typeface="Times New Roman" pitchFamily="18" charset="0"/>
                    <a:cs typeface="Times New Roman" pitchFamily="18" charset="0"/>
                  </a:rPr>
                  <a:t>ÖĞRENCİLERİN TOPLAM AĞIRLIKLI STANDART PUAN HESAPLAMASI:</a:t>
                </a:r>
              </a:p>
              <a:p>
                <a:endParaRPr lang="tr-TR" sz="2400" b="1" dirty="0" smtClean="0">
                  <a:solidFill>
                    <a:srgbClr val="FF0000"/>
                  </a:solidFill>
                  <a:latin typeface="Times New Roman" pitchFamily="18" charset="0"/>
                  <a:cs typeface="Times New Roman" pitchFamily="18" charset="0"/>
                </a:endParaRPr>
              </a:p>
              <a:p>
                <a:r>
                  <a:rPr lang="tr-TR" sz="2000" dirty="0" smtClean="0">
                    <a:latin typeface="Times New Roman" pitchFamily="18" charset="0"/>
                    <a:cs typeface="Times New Roman" pitchFamily="18" charset="0"/>
                  </a:rPr>
                  <a:t>ASP TÜRKÇE+ASP MAT+ASP FEN B.+ASP İNG+ASP DİN K.+ASP İNKILAP</a:t>
                </a:r>
              </a:p>
              <a:p>
                <a:endParaRPr lang="tr-TR" sz="2000" dirty="0">
                  <a:latin typeface="Times New Roman" pitchFamily="18" charset="0"/>
                  <a:cs typeface="Times New Roman" pitchFamily="18" charset="0"/>
                </a:endParaRPr>
              </a:p>
              <a:p>
                <a:endParaRPr lang="tr-TR" sz="2000" dirty="0" smtClean="0">
                  <a:latin typeface="Times New Roman" pitchFamily="18" charset="0"/>
                  <a:cs typeface="Times New Roman" pitchFamily="18" charset="0"/>
                </a:endParaRPr>
              </a:p>
              <a:p>
                <a:endParaRPr lang="tr-TR" sz="2000" b="1" dirty="0" smtClean="0">
                  <a:solidFill>
                    <a:srgbClr val="FF0000"/>
                  </a:solidFill>
                  <a:latin typeface="Times New Roman" pitchFamily="18" charset="0"/>
                  <a:cs typeface="Times New Roman" pitchFamily="18" charset="0"/>
                </a:endParaRPr>
              </a:p>
              <a:p>
                <a:endParaRPr lang="tr-TR" sz="2000" b="1" dirty="0">
                  <a:solidFill>
                    <a:srgbClr val="FF0000"/>
                  </a:solidFill>
                  <a:latin typeface="Times New Roman" pitchFamily="18" charset="0"/>
                  <a:cs typeface="Times New Roman" pitchFamily="18" charset="0"/>
                </a:endParaRPr>
              </a:p>
              <a:p>
                <a:r>
                  <a:rPr lang="tr-TR" sz="2400" b="1" dirty="0" smtClean="0">
                    <a:solidFill>
                      <a:srgbClr val="FF0000"/>
                    </a:solidFill>
                    <a:latin typeface="Times New Roman" pitchFamily="18" charset="0"/>
                    <a:cs typeface="Times New Roman" pitchFamily="18" charset="0"/>
                  </a:rPr>
                  <a:t>MERKEZİ SINAV PUANI:  </a:t>
                </a:r>
              </a:p>
              <a:p>
                <a:endParaRPr lang="tr-TR" sz="2000" b="1" dirty="0">
                  <a:solidFill>
                    <a:srgbClr val="FF0000"/>
                  </a:solidFill>
                  <a:latin typeface="Times New Roman" pitchFamily="18" charset="0"/>
                  <a:cs typeface="Times New Roman" pitchFamily="18" charset="0"/>
                </a:endParaRPr>
              </a:p>
              <a:p>
                <a:r>
                  <a:rPr lang="tr-TR" sz="1400" dirty="0" smtClean="0">
                    <a:solidFill>
                      <a:srgbClr val="FF0000"/>
                    </a:solidFill>
                    <a:latin typeface="Times New Roman" pitchFamily="18" charset="0"/>
                    <a:cs typeface="Times New Roman" pitchFamily="18" charset="0"/>
                  </a:rPr>
                  <a:t/>
                </a:r>
                <a:r>
                  <a:rPr lang="tr-TR" sz="1400" dirty="0" smtClean="0">
                    <a:solidFill>
                      <a:schemeClr val="tx1"/>
                    </a:solidFill>
                    <a:latin typeface="Times New Roman" pitchFamily="18" charset="0"/>
                    <a:cs typeface="Times New Roman" pitchFamily="18" charset="0"/>
                  </a:rPr>
                  <a:t>100 + </a:t>
                </a:r>
                <a14:m>
                  <m:oMath xmlns:m="http://schemas.openxmlformats.org/officeDocument/2006/math">
                    <m:f>
                      <m:fPr>
                        <m:ctrlPr>
                          <a:rPr lang="tr-TR" sz="1400" i="1" dirty="0" smtClean="0">
                            <a:solidFill>
                              <a:schemeClr val="tx1"/>
                            </a:solidFill>
                            <a:latin typeface="Cambria Math" panose="02040503050406030204" pitchFamily="18" charset="0"/>
                            <a:cs typeface="Times New Roman" pitchFamily="18" charset="0"/>
                          </a:rPr>
                        </m:ctrlPr>
                      </m:fPr>
                      <m:num>
                        <m:r>
                          <m:rPr>
                            <m:nor/>
                          </m:rPr>
                          <a:rPr lang="tr-TR" sz="1400" dirty="0">
                            <a:solidFill>
                              <a:schemeClr val="tx1"/>
                            </a:solidFill>
                            <a:latin typeface="Times New Roman" pitchFamily="18" charset="0"/>
                            <a:cs typeface="Times New Roman" pitchFamily="18" charset="0"/>
                          </a:rPr>
                          <m:t>400 </m:t>
                        </m:r>
                        <m:r>
                          <m:rPr>
                            <m:nor/>
                          </m:rPr>
                          <a:rPr lang="tr-TR" sz="1400" dirty="0">
                            <a:solidFill>
                              <a:schemeClr val="tx1"/>
                            </a:solidFill>
                            <a:latin typeface="Times New Roman" pitchFamily="18" charset="0"/>
                            <a:cs typeface="Times New Roman" pitchFamily="18" charset="0"/>
                          </a:rPr>
                          <m:t>x</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TOPLAM</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A</m:t>
                        </m:r>
                        <m:r>
                          <m:rPr>
                            <m:nor/>
                          </m:rPr>
                          <a:rPr lang="tr-TR" sz="1400" dirty="0">
                            <a:solidFill>
                              <a:schemeClr val="tx1"/>
                            </a:solidFill>
                            <a:latin typeface="Times New Roman" pitchFamily="18" charset="0"/>
                            <a:cs typeface="Times New Roman" pitchFamily="18" charset="0"/>
                          </a:rPr>
                          <m:t>Ğ</m:t>
                        </m:r>
                        <m:r>
                          <m:rPr>
                            <m:nor/>
                          </m:rPr>
                          <a:rPr lang="tr-TR" sz="1400" dirty="0">
                            <a:solidFill>
                              <a:schemeClr val="tx1"/>
                            </a:solidFill>
                            <a:latin typeface="Times New Roman" pitchFamily="18" charset="0"/>
                            <a:cs typeface="Times New Roman" pitchFamily="18" charset="0"/>
                          </a:rPr>
                          <m:t>IRLIKLI</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STANDART</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P</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EN</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K</m:t>
                        </m:r>
                        <m:r>
                          <m:rPr>
                            <m:nor/>
                          </m:rPr>
                          <a:rPr lang="tr-TR" sz="1400" dirty="0">
                            <a:solidFill>
                              <a:schemeClr val="tx1"/>
                            </a:solidFill>
                            <a:latin typeface="Times New Roman" pitchFamily="18" charset="0"/>
                            <a:cs typeface="Times New Roman" pitchFamily="18" charset="0"/>
                          </a:rPr>
                          <m:t>ÜÇÜ</m:t>
                        </m:r>
                        <m:r>
                          <m:rPr>
                            <m:nor/>
                          </m:rPr>
                          <a:rPr lang="tr-TR" sz="1400" dirty="0">
                            <a:solidFill>
                              <a:schemeClr val="tx1"/>
                            </a:solidFill>
                            <a:latin typeface="Times New Roman" pitchFamily="18" charset="0"/>
                            <a:cs typeface="Times New Roman" pitchFamily="18" charset="0"/>
                          </a:rPr>
                          <m:t>K</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TOPLAM</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A</m:t>
                        </m:r>
                        <m:r>
                          <m:rPr>
                            <m:nor/>
                          </m:rPr>
                          <a:rPr lang="tr-TR" sz="1400" dirty="0">
                            <a:solidFill>
                              <a:schemeClr val="tx1"/>
                            </a:solidFill>
                            <a:latin typeface="Times New Roman" pitchFamily="18" charset="0"/>
                            <a:cs typeface="Times New Roman" pitchFamily="18" charset="0"/>
                          </a:rPr>
                          <m:t>Ğ</m:t>
                        </m:r>
                        <m:r>
                          <m:rPr>
                            <m:nor/>
                          </m:rPr>
                          <a:rPr lang="tr-TR" sz="1400" dirty="0">
                            <a:solidFill>
                              <a:schemeClr val="tx1"/>
                            </a:solidFill>
                            <a:latin typeface="Times New Roman" pitchFamily="18" charset="0"/>
                            <a:cs typeface="Times New Roman" pitchFamily="18" charset="0"/>
                          </a:rPr>
                          <m:t>IRLIKLI</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STANDART</m:t>
                        </m:r>
                        <m:r>
                          <m:rPr>
                            <m:nor/>
                          </m:rPr>
                          <a:rPr lang="tr-TR" sz="1400" dirty="0">
                            <a:solidFill>
                              <a:schemeClr val="tx1"/>
                            </a:solidFill>
                            <a:latin typeface="Times New Roman" pitchFamily="18" charset="0"/>
                            <a:cs typeface="Times New Roman" pitchFamily="18" charset="0"/>
                          </a:rPr>
                          <m:t> </m:t>
                        </m:r>
                        <m:r>
                          <m:rPr>
                            <m:nor/>
                          </m:rPr>
                          <a:rPr lang="tr-TR" sz="1400" dirty="0">
                            <a:solidFill>
                              <a:schemeClr val="tx1"/>
                            </a:solidFill>
                            <a:latin typeface="Times New Roman" pitchFamily="18" charset="0"/>
                            <a:cs typeface="Times New Roman" pitchFamily="18" charset="0"/>
                          </a:rPr>
                          <m:t>PUAN</m:t>
                        </m:r>
                        <m:r>
                          <m:rPr>
                            <m:nor/>
                          </m:rPr>
                          <a:rPr lang="tr-TR" sz="1400" dirty="0">
                            <a:solidFill>
                              <a:schemeClr val="tx1"/>
                            </a:solidFill>
                            <a:latin typeface="Times New Roman" pitchFamily="18" charset="0"/>
                            <a:cs typeface="Times New Roman" pitchFamily="18" charset="0"/>
                          </a:rPr>
                          <m:t>)</m:t>
                        </m:r>
                      </m:num>
                      <m:den>
                        <m:r>
                          <m:rPr>
                            <m:sty m:val="p"/>
                          </m:rPr>
                          <a:rPr lang="tr-TR" sz="1400" b="0" i="0" dirty="0" smtClean="0">
                            <a:solidFill>
                              <a:schemeClr val="tx1"/>
                            </a:solidFill>
                            <a:latin typeface="Cambria Math"/>
                            <a:cs typeface="Times New Roman" pitchFamily="18" charset="0"/>
                          </a:rPr>
                          <m:t>EN</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B</m:t>
                        </m:r>
                        <m:r>
                          <a:rPr lang="tr-TR" sz="1400" b="0" i="0" dirty="0" smtClean="0">
                            <a:solidFill>
                              <a:schemeClr val="tx1"/>
                            </a:solidFill>
                            <a:latin typeface="Cambria Math"/>
                            <a:cs typeface="Times New Roman" pitchFamily="18" charset="0"/>
                          </a:rPr>
                          <m:t>Ü</m:t>
                        </m:r>
                        <m:r>
                          <m:rPr>
                            <m:sty m:val="p"/>
                          </m:rPr>
                          <a:rPr lang="tr-TR" sz="1400" b="0" i="0" dirty="0" smtClean="0">
                            <a:solidFill>
                              <a:schemeClr val="tx1"/>
                            </a:solidFill>
                            <a:latin typeface="Cambria Math"/>
                            <a:cs typeface="Times New Roman" pitchFamily="18" charset="0"/>
                          </a:rPr>
                          <m:t>Y</m:t>
                        </m:r>
                        <m:r>
                          <a:rPr lang="tr-TR" sz="1400" b="0" i="0" dirty="0" smtClean="0">
                            <a:solidFill>
                              <a:schemeClr val="tx1"/>
                            </a:solidFill>
                            <a:latin typeface="Cambria Math"/>
                            <a:cs typeface="Times New Roman" pitchFamily="18" charset="0"/>
                          </a:rPr>
                          <m:t>Ü</m:t>
                        </m:r>
                        <m:r>
                          <m:rPr>
                            <m:sty m:val="p"/>
                          </m:rPr>
                          <a:rPr lang="tr-TR" sz="1400" b="0" i="0" dirty="0" smtClean="0">
                            <a:solidFill>
                              <a:schemeClr val="tx1"/>
                            </a:solidFill>
                            <a:latin typeface="Cambria Math"/>
                            <a:cs typeface="Times New Roman" pitchFamily="18" charset="0"/>
                          </a:rPr>
                          <m:t>K</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TOPLAM</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A</m:t>
                        </m:r>
                        <m:r>
                          <a:rPr lang="tr-TR" sz="1400" b="0" i="0" dirty="0" smtClean="0">
                            <a:solidFill>
                              <a:schemeClr val="tx1"/>
                            </a:solidFill>
                            <a:latin typeface="Cambria Math"/>
                            <a:cs typeface="Times New Roman" pitchFamily="18" charset="0"/>
                          </a:rPr>
                          <m:t>Ğ</m:t>
                        </m:r>
                        <m:r>
                          <m:rPr>
                            <m:sty m:val="p"/>
                          </m:rPr>
                          <a:rPr lang="tr-TR" sz="1400" b="0" i="0" dirty="0" smtClean="0">
                            <a:solidFill>
                              <a:schemeClr val="tx1"/>
                            </a:solidFill>
                            <a:latin typeface="Cambria Math"/>
                            <a:cs typeface="Times New Roman" pitchFamily="18" charset="0"/>
                          </a:rPr>
                          <m:t>IRLIKLI</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STANDART</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PUAN</m:t>
                        </m:r>
                        <m:r>
                          <a:rPr lang="tr-TR" sz="1400" b="0" i="0" dirty="0" smtClean="0">
                            <a:solidFill>
                              <a:schemeClr val="tx1"/>
                            </a:solidFill>
                            <a:latin typeface="Cambria Math"/>
                            <a:cs typeface="Times New Roman" pitchFamily="18" charset="0"/>
                          </a:rPr>
                          <m:t>−</m:t>
                        </m:r>
                        <m:r>
                          <m:rPr>
                            <m:sty m:val="p"/>
                          </m:rPr>
                          <a:rPr lang="tr-TR" sz="1400" b="0" i="0" dirty="0" smtClean="0">
                            <a:solidFill>
                              <a:schemeClr val="tx1"/>
                            </a:solidFill>
                            <a:latin typeface="Cambria Math"/>
                            <a:cs typeface="Times New Roman" pitchFamily="18" charset="0"/>
                          </a:rPr>
                          <m:t>EN</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K</m:t>
                        </m:r>
                        <m:r>
                          <a:rPr lang="tr-TR" sz="1400" b="0" i="0" dirty="0" smtClean="0">
                            <a:solidFill>
                              <a:schemeClr val="tx1"/>
                            </a:solidFill>
                            <a:latin typeface="Cambria Math"/>
                            <a:cs typeface="Times New Roman" pitchFamily="18" charset="0"/>
                          </a:rPr>
                          <m:t>ÜÇÜ</m:t>
                        </m:r>
                        <m:r>
                          <m:rPr>
                            <m:sty m:val="p"/>
                          </m:rPr>
                          <a:rPr lang="tr-TR" sz="1400" b="0" i="0" dirty="0" smtClean="0">
                            <a:solidFill>
                              <a:schemeClr val="tx1"/>
                            </a:solidFill>
                            <a:latin typeface="Cambria Math"/>
                            <a:cs typeface="Times New Roman" pitchFamily="18" charset="0"/>
                          </a:rPr>
                          <m:t>K</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TOPLAM</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A</m:t>
                        </m:r>
                        <m:r>
                          <a:rPr lang="tr-TR" sz="1400" b="0" i="0" dirty="0" smtClean="0">
                            <a:solidFill>
                              <a:schemeClr val="tx1"/>
                            </a:solidFill>
                            <a:latin typeface="Cambria Math"/>
                            <a:cs typeface="Times New Roman" pitchFamily="18" charset="0"/>
                          </a:rPr>
                          <m:t>Ğ</m:t>
                        </m:r>
                        <m:r>
                          <m:rPr>
                            <m:sty m:val="p"/>
                          </m:rPr>
                          <a:rPr lang="tr-TR" sz="1400" b="0" i="0" dirty="0" smtClean="0">
                            <a:solidFill>
                              <a:schemeClr val="tx1"/>
                            </a:solidFill>
                            <a:latin typeface="Cambria Math"/>
                            <a:cs typeface="Times New Roman" pitchFamily="18" charset="0"/>
                          </a:rPr>
                          <m:t>IRLIKLI</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STANDART</m:t>
                        </m:r>
                        <m:r>
                          <a:rPr lang="tr-TR" sz="1400" b="0" i="0" dirty="0" smtClean="0">
                            <a:solidFill>
                              <a:schemeClr val="tx1"/>
                            </a:solidFill>
                            <a:latin typeface="Cambria Math"/>
                            <a:cs typeface="Times New Roman" pitchFamily="18" charset="0"/>
                          </a:rPr>
                          <m:t> </m:t>
                        </m:r>
                        <m:r>
                          <m:rPr>
                            <m:sty m:val="p"/>
                          </m:rPr>
                          <a:rPr lang="tr-TR" sz="1400" b="0" i="0" dirty="0" smtClean="0">
                            <a:solidFill>
                              <a:schemeClr val="tx1"/>
                            </a:solidFill>
                            <a:latin typeface="Cambria Math"/>
                            <a:cs typeface="Times New Roman" pitchFamily="18" charset="0"/>
                          </a:rPr>
                          <m:t>PUAN</m:t>
                        </m:r>
                      </m:den>
                    </m:f>
                  </m:oMath>
                </a14:m>
                <a:endParaRPr lang="tr-TR" sz="1400" dirty="0" smtClean="0">
                  <a:solidFill>
                    <a:schemeClr val="tx1"/>
                  </a:solidFill>
                  <a:latin typeface="Times New Roman" pitchFamily="18" charset="0"/>
                  <a:cs typeface="Times New Roman" pitchFamily="18" charset="0"/>
                </a:endParaRPr>
              </a:p>
            </p:txBody>
          </p:sp>
        </mc:Choice>
        <mc:Fallback>
          <p:sp>
            <p:nvSpPr>
              <p:cNvPr id="3" name="Metin kutusu 2"/>
              <p:cNvSpPr txBox="1">
                <a:spLocks noRot="1" noChangeAspect="1" noMove="1" noResize="1" noEditPoints="1" noAdjustHandles="1" noChangeArrowheads="1" noChangeShapeType="1" noTextEdit="1"/>
              </p:cNvSpPr>
              <p:nvPr/>
            </p:nvSpPr>
            <p:spPr>
              <a:xfrm>
                <a:off x="21261" y="908720"/>
                <a:ext cx="9036496" cy="3821559"/>
              </a:xfrm>
              <a:prstGeom prst="rect">
                <a:avLst/>
              </a:prstGeom>
              <a:blipFill rotWithShape="1">
                <a:blip r:embed="rId2" cstate="print"/>
                <a:stretch>
                  <a:fillRect l="-1011" t="-1276"/>
                </a:stretch>
              </a:blipFill>
            </p:spPr>
            <p:txBody>
              <a:bodyPr/>
              <a:lstStyle/>
              <a:p>
                <a:r>
                  <a:rPr lang="tr-TR">
                    <a:noFill/>
                  </a:rPr>
                  <a:t> </a:t>
                </a:r>
              </a:p>
            </p:txBody>
          </p:sp>
        </mc:Fallback>
      </mc:AlternateContent>
    </p:spTree>
    <p:extLst>
      <p:ext uri="{BB962C8B-B14F-4D97-AF65-F5344CB8AC3E}">
        <p14:creationId xmlns:p14="http://schemas.microsoft.com/office/powerpoint/2010/main" xmlns="" val="441706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2019 LGS İSTATİSTİKLERİ </a:t>
            </a:r>
            <a:br>
              <a:rPr lang="tr-TR" b="1" dirty="0"/>
            </a:b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067271"/>
            <a:ext cx="8692395" cy="5602089"/>
          </a:xfrm>
          <a:prstGeom prst="rect">
            <a:avLst/>
          </a:prstGeom>
        </p:spPr>
      </p:pic>
    </p:spTree>
    <p:extLst>
      <p:ext uri="{BB962C8B-B14F-4D97-AF65-F5344CB8AC3E}">
        <p14:creationId xmlns:p14="http://schemas.microsoft.com/office/powerpoint/2010/main" xmlns="" val="1372679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276872"/>
            <a:ext cx="8229600" cy="1143000"/>
          </a:xfrm>
        </p:spPr>
        <p:txBody>
          <a:bodyPr>
            <a:normAutofit fontScale="90000"/>
          </a:bodyPr>
          <a:lstStyle/>
          <a:p>
            <a:r>
              <a:rPr lang="tr-TR" dirty="0" smtClean="0">
                <a:hlinkClick r:id="rId2"/>
              </a:rPr>
              <a:t/>
            </a:r>
            <a:br>
              <a:rPr lang="tr-TR" dirty="0" smtClean="0">
                <a:hlinkClick r:id="rId2"/>
              </a:rPr>
            </a:br>
            <a:r>
              <a:rPr lang="tr-TR" dirty="0">
                <a:hlinkClick r:id="rId2"/>
              </a:rPr>
              <a:t/>
            </a:r>
            <a:br>
              <a:rPr lang="tr-TR" dirty="0">
                <a:hlinkClick r:id="rId2"/>
              </a:rPr>
            </a:br>
            <a:r>
              <a:rPr lang="tr-TR" dirty="0" smtClean="0">
                <a:hlinkClick r:id="rId2"/>
              </a:rPr>
              <a:t>https://www.meb.gov.tr/meb_iys_dosyalar/2019_06/24094730_2019_Ortaogretim_Kurumlarina_Iliskin_Merkezi_Sinav.pdf</a:t>
            </a:r>
            <a:endParaRPr lang="tr-TR" dirty="0">
              <a:hlinkClick r:id="rId2"/>
            </a:endParaRPr>
          </a:p>
        </p:txBody>
      </p:sp>
      <p:sp>
        <p:nvSpPr>
          <p:cNvPr id="3" name="Metin kutusu 2"/>
          <p:cNvSpPr txBox="1"/>
          <p:nvPr/>
        </p:nvSpPr>
        <p:spPr>
          <a:xfrm>
            <a:off x="1475656" y="980728"/>
            <a:ext cx="5904656" cy="646331"/>
          </a:xfrm>
          <a:prstGeom prst="rect">
            <a:avLst/>
          </a:prstGeom>
          <a:noFill/>
        </p:spPr>
        <p:txBody>
          <a:bodyPr wrap="square" rtlCol="0">
            <a:spAutoFit/>
          </a:bodyPr>
          <a:lstStyle/>
          <a:p>
            <a:pPr algn="ctr"/>
            <a:r>
              <a:rPr lang="tr-TR" sz="3600" b="1" dirty="0" smtClean="0"/>
              <a:t>2019 LGS İSTATİSTİKLERİ </a:t>
            </a:r>
            <a:endParaRPr lang="tr-TR" sz="3600" b="1" dirty="0"/>
          </a:p>
        </p:txBody>
      </p:sp>
    </p:spTree>
    <p:extLst>
      <p:ext uri="{BB962C8B-B14F-4D97-AF65-F5344CB8AC3E}">
        <p14:creationId xmlns:p14="http://schemas.microsoft.com/office/powerpoint/2010/main" xmlns="" val="4666118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eis Mehmet\Desktop\Adsız.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32656"/>
            <a:ext cx="8859264" cy="65253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Metin kutusu 1"/>
          <p:cNvSpPr txBox="1"/>
          <p:nvPr/>
        </p:nvSpPr>
        <p:spPr>
          <a:xfrm>
            <a:off x="341413" y="1268760"/>
            <a:ext cx="1584176" cy="2862322"/>
          </a:xfrm>
          <a:prstGeom prst="rect">
            <a:avLst/>
          </a:prstGeom>
          <a:noFill/>
        </p:spPr>
        <p:txBody>
          <a:bodyPr wrap="square" rtlCol="0">
            <a:spAutoFit/>
          </a:bodyPr>
          <a:lstStyle/>
          <a:p>
            <a:r>
              <a:rPr lang="tr-TR" b="1" i="1" dirty="0" smtClean="0">
                <a:solidFill>
                  <a:srgbClr val="FF0000"/>
                </a:solidFill>
              </a:rPr>
              <a:t>TERCİH YAPILIRKEN PUANDAN ÇOK YÜZDELİK DİLİM DİKKATE ALINARAK TERCİH YAPILMALIDIR.</a:t>
            </a:r>
            <a:endParaRPr lang="tr-TR" b="1" i="1" dirty="0">
              <a:solidFill>
                <a:srgbClr val="FF0000"/>
              </a:solidFill>
            </a:endParaRPr>
          </a:p>
        </p:txBody>
      </p:sp>
    </p:spTree>
    <p:extLst>
      <p:ext uri="{BB962C8B-B14F-4D97-AF65-F5344CB8AC3E}">
        <p14:creationId xmlns:p14="http://schemas.microsoft.com/office/powerpoint/2010/main" xmlns="" val="3181744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 y="35834"/>
            <a:ext cx="9144000" cy="792088"/>
          </a:xfrm>
          <a:noFill/>
          <a:ln>
            <a:noFill/>
          </a:ln>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chemeClr val="tx1"/>
                </a:solidFill>
              </a:rPr>
              <a:t/>
            </a:r>
            <a:br>
              <a:rPr lang="tr-TR" sz="4000" b="1" dirty="0" smtClean="0">
                <a:ln w="18415" cmpd="sng">
                  <a:solidFill>
                    <a:srgbClr val="FFFFFF"/>
                  </a:solidFill>
                  <a:prstDash val="solid"/>
                </a:ln>
                <a:solidFill>
                  <a:schemeClr val="tx1"/>
                </a:solidFill>
              </a:rPr>
            </a:br>
            <a:r>
              <a:rPr lang="tr-TR" sz="4000" b="1" dirty="0">
                <a:ln w="18415" cmpd="sng">
                  <a:solidFill>
                    <a:srgbClr val="FFFFFF"/>
                  </a:solidFill>
                  <a:prstDash val="solid"/>
                </a:ln>
                <a:solidFill>
                  <a:schemeClr val="tx1"/>
                </a:solidFill>
              </a:rPr>
              <a:t/>
            </a:r>
            <a:br>
              <a:rPr lang="tr-TR" sz="4000" b="1" dirty="0">
                <a:ln w="18415" cmpd="sng">
                  <a:solidFill>
                    <a:srgbClr val="FFFFFF"/>
                  </a:solidFill>
                  <a:prstDash val="solid"/>
                </a:ln>
                <a:solidFill>
                  <a:schemeClr val="tx1"/>
                </a:solidFill>
              </a:rPr>
            </a:br>
            <a:r>
              <a:rPr lang="tr-TR" sz="3100" b="1" dirty="0" smtClean="0">
                <a:ln w="18415" cmpd="sng">
                  <a:solidFill>
                    <a:srgbClr val="FFFFFF"/>
                  </a:solidFill>
                  <a:prstDash val="solid"/>
                </a:ln>
                <a:solidFill>
                  <a:schemeClr val="tx1"/>
                </a:solidFill>
              </a:rPr>
              <a:t>SINAVLA ÖĞRENCİ ALAN LİSELERE TERCİH İŞLEMLERİ</a:t>
            </a:r>
            <a:r>
              <a:rPr lang="en-US" sz="3100" dirty="0">
                <a:solidFill>
                  <a:schemeClr val="tx1"/>
                </a:solidFill>
              </a:rPr>
              <a:t/>
            </a:r>
            <a:br>
              <a:rPr lang="en-US" sz="3100" dirty="0">
                <a:solidFill>
                  <a:schemeClr val="tx1"/>
                </a:solidFill>
              </a:rPr>
            </a:br>
            <a:endParaRPr lang="vi-VN" sz="3100" dirty="0">
              <a:solidFill>
                <a:schemeClr val="tx1"/>
              </a:solidFill>
            </a:endParaRPr>
          </a:p>
        </p:txBody>
      </p:sp>
      <p:sp>
        <p:nvSpPr>
          <p:cNvPr id="8" name="Title 13"/>
          <p:cNvSpPr txBox="1">
            <a:spLocks/>
          </p:cNvSpPr>
          <p:nvPr/>
        </p:nvSpPr>
        <p:spPr>
          <a:xfrm>
            <a:off x="251520" y="1196752"/>
            <a:ext cx="8694966" cy="4431983"/>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742950" indent="-742950">
              <a:buFont typeface="Wingdings" pitchFamily="2" charset="2"/>
              <a:buChar char="Ø"/>
            </a:pPr>
            <a:r>
              <a:rPr lang="tr-TR" sz="4000" b="1" i="1" dirty="0" smtClean="0">
                <a:solidFill>
                  <a:schemeClr val="accent5">
                    <a:lumMod val="75000"/>
                  </a:schemeClr>
                </a:solidFill>
                <a:latin typeface="+mj-lt"/>
                <a:ea typeface="Roboto Condensed" panose="02000000000000000000" pitchFamily="2" charset="0"/>
              </a:rPr>
              <a:t>Sınavla öğrenci alan okullardan 5 tanesi tercih edilecektir.</a:t>
            </a:r>
          </a:p>
          <a:p>
            <a:pPr marL="742950" indent="-742950">
              <a:buFont typeface="Wingdings" pitchFamily="2" charset="2"/>
              <a:buChar char="Ø"/>
            </a:pPr>
            <a:r>
              <a:rPr lang="tr-TR" sz="4000" b="1" i="1" dirty="0" smtClean="0">
                <a:solidFill>
                  <a:schemeClr val="accent5">
                    <a:lumMod val="75000"/>
                  </a:schemeClr>
                </a:solidFill>
                <a:latin typeface="+mj-lt"/>
                <a:ea typeface="Roboto Condensed" panose="02000000000000000000" pitchFamily="2" charset="0"/>
              </a:rPr>
              <a:t>Öğrencinin adresine bakılmaksızın Türkiye ‘</a:t>
            </a:r>
            <a:r>
              <a:rPr lang="tr-TR" sz="4000" b="1" i="1" dirty="0" err="1" smtClean="0">
                <a:solidFill>
                  <a:schemeClr val="accent5">
                    <a:lumMod val="75000"/>
                  </a:schemeClr>
                </a:solidFill>
                <a:latin typeface="+mj-lt"/>
                <a:ea typeface="Roboto Condensed" panose="02000000000000000000" pitchFamily="2" charset="0"/>
              </a:rPr>
              <a:t>nin</a:t>
            </a:r>
            <a:r>
              <a:rPr lang="tr-TR" sz="4000" b="1" i="1" dirty="0" smtClean="0">
                <a:solidFill>
                  <a:schemeClr val="accent5">
                    <a:lumMod val="75000"/>
                  </a:schemeClr>
                </a:solidFill>
                <a:latin typeface="+mj-lt"/>
                <a:ea typeface="Roboto Condensed" panose="02000000000000000000" pitchFamily="2" charset="0"/>
              </a:rPr>
              <a:t> her yerindeki sınavla öğrenci alan okullar tercih edilebilir.</a:t>
            </a:r>
          </a:p>
          <a:p>
            <a:pPr marL="742950" indent="-742950">
              <a:buFont typeface="Wingdings" pitchFamily="2" charset="2"/>
              <a:buChar char="Ø"/>
            </a:pPr>
            <a:r>
              <a:rPr lang="tr-TR" sz="4000" b="1" i="1" dirty="0" smtClean="0">
                <a:solidFill>
                  <a:schemeClr val="accent5">
                    <a:lumMod val="75000"/>
                  </a:schemeClr>
                </a:solidFill>
                <a:latin typeface="+mj-lt"/>
                <a:ea typeface="Roboto Condensed" panose="02000000000000000000" pitchFamily="2" charset="0"/>
              </a:rPr>
              <a:t>Sınava girmeyen öğrenciler sınavla öğrenci alan okul tercihi yapamaz.</a:t>
            </a:r>
          </a:p>
        </p:txBody>
      </p:sp>
      <p:sp>
        <p:nvSpPr>
          <p:cNvPr id="5" name="Title 13"/>
          <p:cNvSpPr txBox="1">
            <a:spLocks/>
          </p:cNvSpPr>
          <p:nvPr/>
        </p:nvSpPr>
        <p:spPr>
          <a:xfrm>
            <a:off x="278070" y="5609263"/>
            <a:ext cx="8641866" cy="1107996"/>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2400" b="1" i="1" dirty="0" smtClean="0">
                <a:solidFill>
                  <a:schemeClr val="bg1"/>
                </a:solidFill>
                <a:latin typeface="+mj-lt"/>
                <a:ea typeface="Roboto Condensed" panose="02000000000000000000" pitchFamily="2" charset="0"/>
              </a:rPr>
              <a:t>Sınava giren öğrenciler; </a:t>
            </a:r>
            <a:r>
              <a:rPr lang="tr-TR" sz="2400" b="1" i="1" dirty="0" smtClean="0">
                <a:solidFill>
                  <a:schemeClr val="accent5">
                    <a:lumMod val="75000"/>
                  </a:schemeClr>
                </a:solidFill>
                <a:latin typeface="+mj-lt"/>
                <a:ea typeface="Roboto Condensed" panose="02000000000000000000" pitchFamily="2" charset="0"/>
              </a:rPr>
              <a:t>sınavsız öğrenci alan okullardan kendi evine en yakın olan 5 okul tercihi yapabilecek</a:t>
            </a:r>
            <a:r>
              <a:rPr lang="tr-TR" sz="4000" b="1" i="1" dirty="0" smtClean="0">
                <a:solidFill>
                  <a:schemeClr val="accent5">
                    <a:lumMod val="75000"/>
                  </a:schemeClr>
                </a:solidFill>
                <a:latin typeface="+mj-lt"/>
                <a:ea typeface="Roboto Condensed" panose="02000000000000000000" pitchFamily="2" charset="0"/>
              </a:rPr>
              <a:t>.</a:t>
            </a:r>
            <a:endParaRPr lang="en-US" sz="40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xmlns="" val="33423159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420888"/>
            <a:ext cx="8229600" cy="1143000"/>
          </a:xfrm>
        </p:spPr>
        <p:txBody>
          <a:bodyPr>
            <a:normAutofit/>
          </a:bodyPr>
          <a:lstStyle/>
          <a:p>
            <a:r>
              <a:rPr lang="tr-TR" dirty="0" smtClean="0">
                <a:solidFill>
                  <a:srgbClr val="FF0000"/>
                </a:solidFill>
              </a:rPr>
              <a:t>1) MERKEZİ SINAV İLE YERLEŞME</a:t>
            </a:r>
            <a:endParaRPr lang="tr-TR" dirty="0">
              <a:solidFill>
                <a:srgbClr val="FF0000"/>
              </a:solidFill>
            </a:endParaRPr>
          </a:p>
        </p:txBody>
      </p:sp>
    </p:spTree>
    <p:extLst>
      <p:ext uri="{BB962C8B-B14F-4D97-AF65-F5344CB8AC3E}">
        <p14:creationId xmlns:p14="http://schemas.microsoft.com/office/powerpoint/2010/main" xmlns="" val="8050913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924944"/>
            <a:ext cx="8229600" cy="1143000"/>
          </a:xfrm>
        </p:spPr>
        <p:txBody>
          <a:bodyPr/>
          <a:lstStyle/>
          <a:p>
            <a:r>
              <a:rPr lang="tr-TR" dirty="0" smtClean="0">
                <a:solidFill>
                  <a:srgbClr val="FF0000"/>
                </a:solidFill>
              </a:rPr>
              <a:t>2) YEREL YERLEŞTİRME</a:t>
            </a:r>
            <a:endParaRPr lang="tr-TR" dirty="0"/>
          </a:p>
        </p:txBody>
      </p:sp>
    </p:spTree>
    <p:extLst>
      <p:ext uri="{BB962C8B-B14F-4D97-AF65-F5344CB8AC3E}">
        <p14:creationId xmlns:p14="http://schemas.microsoft.com/office/powerpoint/2010/main" xmlns="" val="3992095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924944"/>
            <a:ext cx="8229600" cy="1143000"/>
          </a:xfrm>
        </p:spPr>
        <p:txBody>
          <a:bodyPr>
            <a:noAutofit/>
          </a:bodyPr>
          <a:lstStyle/>
          <a:p>
            <a:r>
              <a:rPr lang="tr-TR" sz="2800" dirty="0"/>
              <a:t>Yerel yerleştirme işlemleri okulların türü, kontenjanı ve konumuna göre il/ilçe milli eğitim müdürlüklerince oluşturulan ortaöğretim kayıt alanlarındaki okullara sırasıyla </a:t>
            </a:r>
            <a:r>
              <a:rPr lang="tr-TR" sz="2800" b="1" dirty="0">
                <a:solidFill>
                  <a:srgbClr val="FF0000"/>
                </a:solidFill>
              </a:rPr>
              <a:t>öğrencilerin ikamet adresleri, okul başarı puanının üstünlüğü ve okula özürsüz devamsızlık yapılan gün sayısının azlığı </a:t>
            </a:r>
            <a:r>
              <a:rPr lang="tr-TR" sz="2800" dirty="0"/>
              <a:t>kriterlerine göre yapılır. Değerlendirmede eşitlik olması durumunda sırasıyla; 8’inci, 7’nci ve 6’ncı sınıflardaki yılsonu başarı puanı üstünlüğüne bakılarak yerleştirme yapılır. </a:t>
            </a:r>
            <a:r>
              <a:rPr lang="tr-TR" sz="2800" dirty="0" smtClean="0"/>
              <a:t/>
            </a:r>
            <a:br>
              <a:rPr lang="tr-TR" sz="2800" dirty="0" smtClean="0"/>
            </a:br>
            <a:r>
              <a:rPr lang="tr-TR" sz="2800" dirty="0" smtClean="0">
                <a:solidFill>
                  <a:srgbClr val="FF0000"/>
                </a:solidFill>
              </a:rPr>
              <a:t>(</a:t>
            </a:r>
            <a:r>
              <a:rPr lang="tr-TR" sz="2800" dirty="0">
                <a:solidFill>
                  <a:srgbClr val="FF0000"/>
                </a:solidFill>
              </a:rPr>
              <a:t>Bu bilgiler </a:t>
            </a:r>
            <a:r>
              <a:rPr lang="tr-TR" sz="2800" dirty="0" smtClean="0">
                <a:solidFill>
                  <a:srgbClr val="FF0000"/>
                </a:solidFill>
              </a:rPr>
              <a:t>‘ORTAÖĞRETİME </a:t>
            </a:r>
            <a:r>
              <a:rPr lang="tr-TR" sz="2800" dirty="0">
                <a:solidFill>
                  <a:srgbClr val="FF0000"/>
                </a:solidFill>
              </a:rPr>
              <a:t>GEÇİŞ TERCİH VE YERLEŞTİRME KILAVUZU </a:t>
            </a:r>
            <a:r>
              <a:rPr lang="tr-TR" sz="2800" dirty="0" smtClean="0">
                <a:solidFill>
                  <a:srgbClr val="FF0000"/>
                </a:solidFill>
              </a:rPr>
              <a:t>2019’ dan alınmıştır)</a:t>
            </a:r>
            <a:endParaRPr lang="tr-TR" sz="2800" dirty="0">
              <a:solidFill>
                <a:srgbClr val="FF0000"/>
              </a:solidFill>
            </a:endParaRPr>
          </a:p>
        </p:txBody>
      </p:sp>
    </p:spTree>
    <p:extLst>
      <p:ext uri="{BB962C8B-B14F-4D97-AF65-F5344CB8AC3E}">
        <p14:creationId xmlns:p14="http://schemas.microsoft.com/office/powerpoint/2010/main" xmlns="" val="33387559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197514" y="1484784"/>
            <a:ext cx="3240360" cy="4896544"/>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0"/>
            <a:ext cx="9144000" cy="1196752"/>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YERLEŞTİRMEDE KAÇ OKUL TERCİH EDİLECEK?</a:t>
            </a:r>
            <a:r>
              <a:rPr lang="en-US" dirty="0"/>
              <a:t/>
            </a:r>
            <a:br>
              <a:rPr lang="en-US" dirty="0"/>
            </a:br>
            <a:endParaRPr lang="vi-VN" dirty="0"/>
          </a:p>
        </p:txBody>
      </p:sp>
      <p:sp>
        <p:nvSpPr>
          <p:cNvPr id="8" name="Title 13"/>
          <p:cNvSpPr txBox="1">
            <a:spLocks/>
          </p:cNvSpPr>
          <p:nvPr/>
        </p:nvSpPr>
        <p:spPr>
          <a:xfrm>
            <a:off x="3599892" y="1824501"/>
            <a:ext cx="5184576" cy="400109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buFont typeface="Wingdings" pitchFamily="2" charset="2"/>
              <a:buChar char="Ø"/>
            </a:pPr>
            <a:r>
              <a:rPr lang="tr-TR" sz="2800" b="1" i="1" dirty="0" smtClean="0">
                <a:solidFill>
                  <a:schemeClr val="accent5">
                    <a:lumMod val="75000"/>
                  </a:schemeClr>
                </a:solidFill>
                <a:latin typeface="+mj-lt"/>
                <a:ea typeface="Roboto Condensed" panose="02000000000000000000" pitchFamily="2" charset="0"/>
              </a:rPr>
              <a:t>Yerel yerleştirme tercih yaparken en fazla 5 okul yazılabilir.</a:t>
            </a:r>
          </a:p>
          <a:p>
            <a:pPr>
              <a:buFont typeface="Wingdings" pitchFamily="2" charset="2"/>
              <a:buChar char="Ø"/>
            </a:pPr>
            <a:r>
              <a:rPr lang="tr-TR" sz="2800" b="1" i="1" dirty="0" smtClean="0">
                <a:solidFill>
                  <a:schemeClr val="accent5">
                    <a:lumMod val="75000"/>
                  </a:schemeClr>
                </a:solidFill>
                <a:latin typeface="+mj-lt"/>
                <a:ea typeface="Roboto Condensed" panose="02000000000000000000" pitchFamily="2" charset="0"/>
              </a:rPr>
              <a:t>Yerel tercihlerde yazılan ilk 3 okul kendi adres bölgemizden olmak zorundadır.</a:t>
            </a:r>
          </a:p>
          <a:p>
            <a:pPr>
              <a:buFont typeface="Wingdings" pitchFamily="2" charset="2"/>
              <a:buChar char="Ø"/>
            </a:pPr>
            <a:r>
              <a:rPr lang="tr-TR" sz="2800" b="1" i="1" dirty="0" smtClean="0">
                <a:solidFill>
                  <a:schemeClr val="accent5">
                    <a:lumMod val="75000"/>
                  </a:schemeClr>
                </a:solidFill>
                <a:latin typeface="+mj-lt"/>
                <a:ea typeface="Roboto Condensed" panose="02000000000000000000" pitchFamily="2" charset="0"/>
              </a:rPr>
              <a:t>Üç okuldan fazla okul tercihi yapıldığı halde tercih edilen en az iki farklı lise türü bulunmalıdır. </a:t>
            </a:r>
          </a:p>
        </p:txBody>
      </p:sp>
    </p:spTree>
    <p:extLst>
      <p:ext uri="{BB962C8B-B14F-4D97-AF65-F5344CB8AC3E}">
        <p14:creationId xmlns:p14="http://schemas.microsoft.com/office/powerpoint/2010/main" xmlns="" val="10180889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060848"/>
            <a:ext cx="8229600" cy="1143000"/>
          </a:xfrm>
        </p:spPr>
        <p:txBody>
          <a:bodyPr>
            <a:normAutofit fontScale="90000"/>
          </a:bodyPr>
          <a:lstStyle/>
          <a:p>
            <a:r>
              <a:rPr lang="tr-TR" dirty="0" smtClean="0">
                <a:solidFill>
                  <a:srgbClr val="FF0000"/>
                </a:solidFill>
              </a:rPr>
              <a:t>3) YETENEK SINAVI İLE ÖĞRENCİ ALAN KURUMLARA YERLEŞME</a:t>
            </a:r>
            <a:endParaRPr lang="tr-TR" dirty="0"/>
          </a:p>
        </p:txBody>
      </p:sp>
    </p:spTree>
    <p:extLst>
      <p:ext uri="{BB962C8B-B14F-4D97-AF65-F5344CB8AC3E}">
        <p14:creationId xmlns:p14="http://schemas.microsoft.com/office/powerpoint/2010/main" xmlns="" val="320722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460432" cy="576064"/>
          </a:xfrm>
          <a:ln>
            <a:noFill/>
          </a:ln>
        </p:spPr>
        <p:style>
          <a:lnRef idx="3">
            <a:schemeClr val="lt1"/>
          </a:lnRef>
          <a:fillRef idx="1">
            <a:schemeClr val="accent5"/>
          </a:fillRef>
          <a:effectRef idx="1">
            <a:schemeClr val="accent5"/>
          </a:effectRef>
          <a:fontRef idx="minor">
            <a:schemeClr val="lt1"/>
          </a:fontRef>
        </p:style>
        <p:txBody>
          <a:bodyPr>
            <a:noAutofit/>
          </a:bodyPr>
          <a:lstStyle/>
          <a:p>
            <a:pPr algn="ctr"/>
            <a:r>
              <a:rPr lang="tr-TR" sz="25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25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25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GÜZEL SANATLAR LİSESİNE YERLEŞTİRME NASIL OLACAK?</a:t>
            </a:r>
            <a:r>
              <a:rPr lang="en-US" sz="2500" dirty="0"/>
              <a:t/>
            </a:r>
            <a:br>
              <a:rPr lang="en-US" sz="2500" dirty="0"/>
            </a:br>
            <a:endParaRPr lang="vi-VN" sz="2500" dirty="0"/>
          </a:p>
        </p:txBody>
      </p:sp>
      <p:sp>
        <p:nvSpPr>
          <p:cNvPr id="5" name="Title 13"/>
          <p:cNvSpPr txBox="1">
            <a:spLocks/>
          </p:cNvSpPr>
          <p:nvPr/>
        </p:nvSpPr>
        <p:spPr>
          <a:xfrm>
            <a:off x="4626006" y="1454006"/>
            <a:ext cx="4338482" cy="5170646"/>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buFont typeface="Wingdings" pitchFamily="2" charset="2"/>
              <a:buChar char="Ø"/>
            </a:pPr>
            <a:r>
              <a:rPr lang="tr-TR" b="1" i="1" dirty="0" smtClean="0">
                <a:solidFill>
                  <a:schemeClr val="accent5">
                    <a:lumMod val="75000"/>
                  </a:schemeClr>
                </a:solidFill>
                <a:latin typeface="+mj-lt"/>
                <a:ea typeface="Roboto Condensed" panose="02000000000000000000" pitchFamily="2" charset="0"/>
              </a:rPr>
              <a:t>Güzel Sanatlar lisesinde </a:t>
            </a:r>
            <a:r>
              <a:rPr lang="tr-TR" b="1" i="1" u="sng" dirty="0" smtClean="0">
                <a:solidFill>
                  <a:srgbClr val="FF0000"/>
                </a:solidFill>
                <a:latin typeface="+mj-lt"/>
                <a:ea typeface="Roboto Condensed" panose="02000000000000000000" pitchFamily="2" charset="0"/>
              </a:rPr>
              <a:t>Resim</a:t>
            </a:r>
            <a:r>
              <a:rPr lang="tr-TR" b="1" i="1" dirty="0" smtClean="0">
                <a:solidFill>
                  <a:schemeClr val="accent5">
                    <a:lumMod val="75000"/>
                  </a:schemeClr>
                </a:solidFill>
                <a:latin typeface="+mj-lt"/>
                <a:ea typeface="Roboto Condensed" panose="02000000000000000000" pitchFamily="2" charset="0"/>
              </a:rPr>
              <a:t> ve </a:t>
            </a:r>
            <a:r>
              <a:rPr lang="tr-TR" b="1" i="1" u="sng" dirty="0" smtClean="0">
                <a:solidFill>
                  <a:srgbClr val="FF0000"/>
                </a:solidFill>
                <a:latin typeface="+mj-lt"/>
                <a:ea typeface="Roboto Condensed" panose="02000000000000000000" pitchFamily="2" charset="0"/>
              </a:rPr>
              <a:t>Müzik</a:t>
            </a:r>
            <a:r>
              <a:rPr lang="tr-TR" b="1" i="1" dirty="0" smtClean="0">
                <a:solidFill>
                  <a:schemeClr val="accent5">
                    <a:lumMod val="75000"/>
                  </a:schemeClr>
                </a:solidFill>
                <a:latin typeface="+mj-lt"/>
                <a:ea typeface="Roboto Condensed" panose="02000000000000000000" pitchFamily="2" charset="0"/>
              </a:rPr>
              <a:t> olmak  üzere iki bölüm vardır.</a:t>
            </a:r>
          </a:p>
          <a:p>
            <a:r>
              <a:rPr lang="tr-TR" b="1" i="1" dirty="0" smtClean="0">
                <a:solidFill>
                  <a:schemeClr val="accent5">
                    <a:lumMod val="75000"/>
                  </a:schemeClr>
                </a:solidFill>
                <a:latin typeface="+mj-lt"/>
                <a:ea typeface="Roboto Condensed" panose="02000000000000000000" pitchFamily="2" charset="0"/>
              </a:rPr>
              <a:t> </a:t>
            </a:r>
          </a:p>
          <a:p>
            <a:pPr algn="just">
              <a:buFont typeface="Wingdings" pitchFamily="2" charset="2"/>
              <a:buChar char="Ø"/>
            </a:pPr>
            <a:r>
              <a:rPr lang="tr-TR" b="1" i="1" dirty="0" smtClean="0">
                <a:solidFill>
                  <a:schemeClr val="accent5">
                    <a:lumMod val="75000"/>
                  </a:schemeClr>
                </a:solidFill>
                <a:latin typeface="+mj-lt"/>
                <a:ea typeface="Roboto Condensed" panose="02000000000000000000" pitchFamily="2" charset="0"/>
              </a:rPr>
              <a:t>Güzel Sanatlar Lisesi kendi yaptığı yetenek sınavı sonucunda öğrenci almaktadır</a:t>
            </a:r>
            <a:r>
              <a:rPr lang="tr-TR" sz="3600" b="1" i="1" dirty="0" smtClean="0">
                <a:solidFill>
                  <a:schemeClr val="accent5">
                    <a:lumMod val="75000"/>
                  </a:schemeClr>
                </a:solidFill>
                <a:latin typeface="+mj-lt"/>
                <a:ea typeface="Roboto Condensed" panose="02000000000000000000" pitchFamily="2" charset="0"/>
              </a:rPr>
              <a:t>.</a:t>
            </a:r>
          </a:p>
          <a:p>
            <a:endParaRPr lang="tr-TR" sz="3600" b="1" i="1" dirty="0">
              <a:solidFill>
                <a:schemeClr val="accent5">
                  <a:lumMod val="75000"/>
                </a:schemeClr>
              </a:solidFill>
              <a:latin typeface="+mj-lt"/>
              <a:ea typeface="Roboto Condensed" panose="02000000000000000000" pitchFamily="2" charset="0"/>
            </a:endParaRPr>
          </a:p>
        </p:txBody>
      </p:sp>
      <p:pic>
        <p:nvPicPr>
          <p:cNvPr id="1029" name="Picture 5" descr="C:\Users\ASUS PC\Desktop\20130424162305476.jpg"/>
          <p:cNvPicPr>
            <a:picLocks noChangeAspect="1" noChangeArrowheads="1"/>
          </p:cNvPicPr>
          <p:nvPr/>
        </p:nvPicPr>
        <p:blipFill>
          <a:blip r:embed="rId2" cstate="print"/>
          <a:srcRect/>
          <a:stretch>
            <a:fillRect/>
          </a:stretch>
        </p:blipFill>
        <p:spPr bwMode="auto">
          <a:xfrm>
            <a:off x="305526" y="1556792"/>
            <a:ext cx="4180234" cy="4032448"/>
          </a:xfrm>
          <a:prstGeom prst="rect">
            <a:avLst/>
          </a:prstGeom>
          <a:noFill/>
        </p:spPr>
      </p:pic>
    </p:spTree>
    <p:extLst>
      <p:ext uri="{BB962C8B-B14F-4D97-AF65-F5344CB8AC3E}">
        <p14:creationId xmlns:p14="http://schemas.microsoft.com/office/powerpoint/2010/main" xmlns="" val="14988441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SPOR LİSESİNE YERLEŞTİRME NASIL OLACAK?</a:t>
            </a:r>
            <a:r>
              <a:rPr lang="en-US" dirty="0"/>
              <a:t/>
            </a:r>
            <a:br>
              <a:rPr lang="en-US" dirty="0"/>
            </a:br>
            <a:endParaRPr lang="vi-VN" dirty="0"/>
          </a:p>
        </p:txBody>
      </p:sp>
      <p:sp>
        <p:nvSpPr>
          <p:cNvPr id="5" name="Title 13"/>
          <p:cNvSpPr txBox="1">
            <a:spLocks/>
          </p:cNvSpPr>
          <p:nvPr/>
        </p:nvSpPr>
        <p:spPr>
          <a:xfrm>
            <a:off x="197514" y="1145650"/>
            <a:ext cx="8262918" cy="3139321"/>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buFont typeface="Wingdings" pitchFamily="2" charset="2"/>
              <a:buChar char="Ø"/>
            </a:pPr>
            <a:r>
              <a:rPr lang="tr-TR" b="1" i="1" dirty="0" smtClean="0">
                <a:solidFill>
                  <a:schemeClr val="accent5">
                    <a:lumMod val="75000"/>
                  </a:schemeClr>
                </a:solidFill>
                <a:latin typeface="+mj-lt"/>
                <a:ea typeface="Roboto Condensed" panose="02000000000000000000" pitchFamily="2" charset="0"/>
              </a:rPr>
              <a:t>Spor lisesi adrese dayalı olmaksızın başvuran öğrenciler arasından kendi yaptığı yetenek sınavı ile öğrenci seçmektedir. </a:t>
            </a:r>
          </a:p>
          <a:p>
            <a:pPr algn="just">
              <a:buFont typeface="Wingdings" pitchFamily="2" charset="2"/>
              <a:buChar char="Ø"/>
            </a:pPr>
            <a:r>
              <a:rPr lang="tr-TR" b="1" i="1" dirty="0" smtClean="0">
                <a:solidFill>
                  <a:schemeClr val="accent5">
                    <a:lumMod val="75000"/>
                  </a:schemeClr>
                </a:solidFill>
                <a:latin typeface="+mj-lt"/>
                <a:ea typeface="Roboto Condensed" panose="02000000000000000000" pitchFamily="2" charset="0"/>
              </a:rPr>
              <a:t>Yetenek Sınavı içeriği komisyon tarafından her yıl sınavdan önce belirlenmektedir.</a:t>
            </a:r>
          </a:p>
          <a:p>
            <a:endParaRPr lang="tr-TR" sz="3600" b="1" i="1" dirty="0">
              <a:solidFill>
                <a:schemeClr val="accent5">
                  <a:lumMod val="75000"/>
                </a:schemeClr>
              </a:solidFill>
              <a:latin typeface="+mj-lt"/>
              <a:ea typeface="Roboto Condensed" panose="02000000000000000000" pitchFamily="2" charset="0"/>
            </a:endParaRPr>
          </a:p>
        </p:txBody>
      </p:sp>
      <p:pic>
        <p:nvPicPr>
          <p:cNvPr id="2068" name="Picture 20"/>
          <p:cNvPicPr>
            <a:picLocks noChangeAspect="1" noChangeArrowheads="1"/>
          </p:cNvPicPr>
          <p:nvPr/>
        </p:nvPicPr>
        <p:blipFill>
          <a:blip r:embed="rId2" cstate="print"/>
          <a:srcRect/>
          <a:stretch>
            <a:fillRect/>
          </a:stretch>
        </p:blipFill>
        <p:spPr bwMode="auto">
          <a:xfrm>
            <a:off x="4842030" y="3573016"/>
            <a:ext cx="4301970" cy="3284984"/>
          </a:xfrm>
          <a:prstGeom prst="rect">
            <a:avLst/>
          </a:prstGeom>
          <a:noFill/>
          <a:ln w="9525">
            <a:noFill/>
            <a:miter lim="800000"/>
            <a:headEnd/>
            <a:tailEnd/>
          </a:ln>
        </p:spPr>
      </p:pic>
      <p:pic>
        <p:nvPicPr>
          <p:cNvPr id="2069" name="Picture 21"/>
          <p:cNvPicPr>
            <a:picLocks noChangeAspect="1" noChangeArrowheads="1"/>
          </p:cNvPicPr>
          <p:nvPr/>
        </p:nvPicPr>
        <p:blipFill>
          <a:blip r:embed="rId3" cstate="print"/>
          <a:srcRect/>
          <a:stretch>
            <a:fillRect/>
          </a:stretch>
        </p:blipFill>
        <p:spPr bwMode="auto">
          <a:xfrm>
            <a:off x="0" y="4161860"/>
            <a:ext cx="4722019" cy="2696140"/>
          </a:xfrm>
          <a:prstGeom prst="rect">
            <a:avLst/>
          </a:prstGeom>
          <a:noFill/>
          <a:ln w="9525">
            <a:noFill/>
            <a:miter lim="800000"/>
            <a:headEnd/>
            <a:tailEnd/>
          </a:ln>
        </p:spPr>
      </p:pic>
    </p:spTree>
    <p:extLst>
      <p:ext uri="{BB962C8B-B14F-4D97-AF65-F5344CB8AC3E}">
        <p14:creationId xmlns:p14="http://schemas.microsoft.com/office/powerpoint/2010/main" xmlns="" val="9164329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 y="512738"/>
            <a:ext cx="9144000" cy="720080"/>
          </a:xfrm>
          <a:noFill/>
          <a:ln>
            <a:noFill/>
          </a:ln>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3600" dirty="0" smtClean="0">
                <a:ln w="18415" cmpd="sng">
                  <a:solidFill>
                    <a:srgbClr val="FFFFFF"/>
                  </a:solidFill>
                  <a:prstDash val="solid"/>
                </a:ln>
                <a:solidFill>
                  <a:schemeClr val="bg2">
                    <a:lumMod val="10000"/>
                  </a:schemeClr>
                </a:solidFill>
                <a:effectLst>
                  <a:outerShdw blurRad="63500" dir="3600000" algn="tl" rotWithShape="0">
                    <a:srgbClr val="000000">
                      <a:alpha val="70000"/>
                    </a:srgbClr>
                  </a:outerShdw>
                </a:effectLst>
                <a:latin typeface="Times New Roman" pitchFamily="18" charset="0"/>
                <a:cs typeface="Times New Roman" pitchFamily="18" charset="0"/>
              </a:rPr>
              <a:t>SINAV </a:t>
            </a:r>
            <a:r>
              <a:rPr lang="tr-TR" sz="3600" dirty="0" smtClean="0">
                <a:ln w="18415" cmpd="sng">
                  <a:solidFill>
                    <a:srgbClr val="FFFFFF"/>
                  </a:solidFill>
                  <a:prstDash val="solid"/>
                </a:ln>
                <a:solidFill>
                  <a:schemeClr val="bg2">
                    <a:lumMod val="10000"/>
                  </a:schemeClr>
                </a:solidFill>
                <a:latin typeface="Times New Roman" pitchFamily="18" charset="0"/>
                <a:cs typeface="Times New Roman" pitchFamily="18" charset="0"/>
              </a:rPr>
              <a:t>TAKVİMİ</a:t>
            </a:r>
            <a:r>
              <a:rPr lang="vi-VN" sz="3600" dirty="0">
                <a:ln w="18415" cmpd="sng">
                  <a:solidFill>
                    <a:srgbClr val="FFFFFF"/>
                  </a:solidFill>
                  <a:prstDash val="solid"/>
                </a:ln>
                <a:solidFill>
                  <a:schemeClr val="bg2">
                    <a:lumMod val="10000"/>
                  </a:schemeClr>
                </a:solidFill>
                <a:effectLst>
                  <a:outerShdw blurRad="63500" dir="3600000" algn="tl" rotWithShape="0">
                    <a:srgbClr val="000000">
                      <a:alpha val="70000"/>
                    </a:srgbClr>
                  </a:outerShdw>
                </a:effectLst>
                <a:latin typeface="Times New Roman" pitchFamily="18" charset="0"/>
                <a:cs typeface="Times New Roman" pitchFamily="18" charset="0"/>
              </a:rPr>
              <a:t/>
            </a:r>
            <a:br>
              <a:rPr lang="vi-VN" sz="3600" dirty="0">
                <a:ln w="18415" cmpd="sng">
                  <a:solidFill>
                    <a:srgbClr val="FFFFFF"/>
                  </a:solidFill>
                  <a:prstDash val="solid"/>
                </a:ln>
                <a:solidFill>
                  <a:schemeClr val="bg2">
                    <a:lumMod val="10000"/>
                  </a:schemeClr>
                </a:solidFill>
                <a:effectLst>
                  <a:outerShdw blurRad="63500" dir="3600000" algn="tl" rotWithShape="0">
                    <a:srgbClr val="000000">
                      <a:alpha val="70000"/>
                    </a:srgbClr>
                  </a:outerShdw>
                </a:effectLst>
                <a:latin typeface="Times New Roman" pitchFamily="18" charset="0"/>
                <a:cs typeface="Times New Roman" pitchFamily="18" charset="0"/>
              </a:rPr>
            </a:br>
            <a:endParaRPr lang="vi-VN" sz="3600" dirty="0">
              <a:ln w="18415" cmpd="sng">
                <a:solidFill>
                  <a:srgbClr val="FFFFFF"/>
                </a:solidFill>
                <a:prstDash val="solid"/>
              </a:ln>
              <a:solidFill>
                <a:schemeClr val="bg2">
                  <a:lumMod val="10000"/>
                </a:schemeClr>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Rectangle 2"/>
          <p:cNvSpPr/>
          <p:nvPr/>
        </p:nvSpPr>
        <p:spPr>
          <a:xfrm>
            <a:off x="299606" y="4113519"/>
            <a:ext cx="852935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oup 4"/>
          <p:cNvGrpSpPr/>
          <p:nvPr/>
        </p:nvGrpSpPr>
        <p:grpSpPr>
          <a:xfrm>
            <a:off x="640574" y="3886771"/>
            <a:ext cx="485073" cy="648072"/>
            <a:chOff x="2495600" y="3102417"/>
            <a:chExt cx="646764" cy="648072"/>
          </a:xfrm>
        </p:grpSpPr>
        <p:grpSp>
          <p:nvGrpSpPr>
            <p:cNvPr id="6" name="组合 79"/>
            <p:cNvGrpSpPr>
              <a:grpSpLocks/>
            </p:cNvGrpSpPr>
            <p:nvPr/>
          </p:nvGrpSpPr>
          <p:grpSpPr bwMode="auto">
            <a:xfrm>
              <a:off x="2495600" y="3102417"/>
              <a:ext cx="646764" cy="648072"/>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0" name="Group 9"/>
          <p:cNvGrpSpPr/>
          <p:nvPr/>
        </p:nvGrpSpPr>
        <p:grpSpPr>
          <a:xfrm>
            <a:off x="2970628" y="3868990"/>
            <a:ext cx="485073" cy="648072"/>
            <a:chOff x="2495600" y="3102417"/>
            <a:chExt cx="646764" cy="648072"/>
          </a:xfrm>
        </p:grpSpPr>
        <p:grpSp>
          <p:nvGrpSpPr>
            <p:cNvPr id="11" name="组合 79"/>
            <p:cNvGrpSpPr>
              <a:grpSpLocks/>
            </p:cNvGrpSpPr>
            <p:nvPr/>
          </p:nvGrpSpPr>
          <p:grpSpPr bwMode="auto">
            <a:xfrm>
              <a:off x="2495600" y="3102417"/>
              <a:ext cx="646764" cy="648072"/>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5" name="Group 14"/>
          <p:cNvGrpSpPr/>
          <p:nvPr/>
        </p:nvGrpSpPr>
        <p:grpSpPr>
          <a:xfrm>
            <a:off x="7596170" y="3764894"/>
            <a:ext cx="485073" cy="648072"/>
            <a:chOff x="2495600" y="3102417"/>
            <a:chExt cx="646764" cy="648072"/>
          </a:xfrm>
        </p:grpSpPr>
        <p:grpSp>
          <p:nvGrpSpPr>
            <p:cNvPr id="16" name="组合 79"/>
            <p:cNvGrpSpPr>
              <a:grpSpLocks/>
            </p:cNvGrpSpPr>
            <p:nvPr/>
          </p:nvGrpSpPr>
          <p:grpSpPr bwMode="auto">
            <a:xfrm>
              <a:off x="2495600" y="3102417"/>
              <a:ext cx="646764" cy="648072"/>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 name="Grup 3"/>
          <p:cNvGrpSpPr/>
          <p:nvPr/>
        </p:nvGrpSpPr>
        <p:grpSpPr>
          <a:xfrm>
            <a:off x="0" y="1340768"/>
            <a:ext cx="1881654" cy="1855370"/>
            <a:chOff x="1180141" y="2235880"/>
            <a:chExt cx="1475569" cy="1494573"/>
          </a:xfrm>
        </p:grpSpPr>
        <p:sp>
          <p:nvSpPr>
            <p:cNvPr id="25" name="Teardrop 24"/>
            <p:cNvSpPr/>
            <p:nvPr/>
          </p:nvSpPr>
          <p:spPr>
            <a:xfrm rot="8228570">
              <a:off x="1180141" y="2235880"/>
              <a:ext cx="1432929" cy="149457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p:cNvSpPr txBox="1"/>
            <p:nvPr/>
          </p:nvSpPr>
          <p:spPr>
            <a:xfrm>
              <a:off x="1281420" y="2641764"/>
              <a:ext cx="1374290" cy="669401"/>
            </a:xfrm>
            <a:prstGeom prst="rect">
              <a:avLst/>
            </a:prstGeom>
            <a:noFill/>
          </p:spPr>
          <p:txBody>
            <a:bodyPr wrap="square" rtlCol="0">
              <a:spAutoFit/>
            </a:bodyPr>
            <a:lstStyle/>
            <a:p>
              <a:r>
                <a:rPr lang="tr-TR" sz="1600" b="1" dirty="0" smtClean="0">
                  <a:solidFill>
                    <a:srgbClr val="424242"/>
                  </a:solidFill>
                  <a:cs typeface="Arial" panose="020B0604020202020204" pitchFamily="34" charset="0"/>
                </a:rPr>
                <a:t>Başvurular merkezi olarak yapılacaktır.</a:t>
              </a:r>
            </a:p>
          </p:txBody>
        </p:sp>
      </p:grpSp>
      <p:grpSp>
        <p:nvGrpSpPr>
          <p:cNvPr id="43" name="Grup 42"/>
          <p:cNvGrpSpPr/>
          <p:nvPr/>
        </p:nvGrpSpPr>
        <p:grpSpPr>
          <a:xfrm>
            <a:off x="2214371" y="1302324"/>
            <a:ext cx="1997589" cy="2061705"/>
            <a:chOff x="3854845" y="1877374"/>
            <a:chExt cx="1482971" cy="1541003"/>
          </a:xfrm>
        </p:grpSpPr>
        <p:sp>
          <p:nvSpPr>
            <p:cNvPr id="26" name="Teardrop 25"/>
            <p:cNvSpPr/>
            <p:nvPr/>
          </p:nvSpPr>
          <p:spPr>
            <a:xfrm rot="8228570">
              <a:off x="3854845" y="1877374"/>
              <a:ext cx="1482971" cy="154100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TextBox 29"/>
            <p:cNvSpPr txBox="1"/>
            <p:nvPr/>
          </p:nvSpPr>
          <p:spPr>
            <a:xfrm>
              <a:off x="3863752" y="2359416"/>
              <a:ext cx="1440160" cy="273784"/>
            </a:xfrm>
            <a:prstGeom prst="rect">
              <a:avLst/>
            </a:prstGeom>
            <a:noFill/>
          </p:spPr>
          <p:txBody>
            <a:bodyPr wrap="square" rtlCol="0">
              <a:spAutoFit/>
            </a:bodyPr>
            <a:lstStyle/>
            <a:p>
              <a:pPr algn="ctr"/>
              <a:endParaRPr lang="tr-TR" sz="2000" b="1" dirty="0" smtClean="0">
                <a:solidFill>
                  <a:srgbClr val="424242"/>
                </a:solidFill>
                <a:cs typeface="Arial" panose="020B0604020202020204" pitchFamily="34" charset="0"/>
              </a:endParaRPr>
            </a:p>
          </p:txBody>
        </p:sp>
      </p:grpSp>
      <p:grpSp>
        <p:nvGrpSpPr>
          <p:cNvPr id="44" name="Grup 43"/>
          <p:cNvGrpSpPr/>
          <p:nvPr/>
        </p:nvGrpSpPr>
        <p:grpSpPr>
          <a:xfrm>
            <a:off x="7023613" y="1268760"/>
            <a:ext cx="1805343" cy="2132791"/>
            <a:chOff x="6641461" y="1866060"/>
            <a:chExt cx="1652842" cy="1656612"/>
          </a:xfrm>
        </p:grpSpPr>
        <p:sp>
          <p:nvSpPr>
            <p:cNvPr id="27" name="Teardrop 26"/>
            <p:cNvSpPr/>
            <p:nvPr/>
          </p:nvSpPr>
          <p:spPr>
            <a:xfrm rot="8228570">
              <a:off x="6641461" y="1866060"/>
              <a:ext cx="1652842" cy="1656612"/>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p:cNvSpPr txBox="1"/>
            <p:nvPr/>
          </p:nvSpPr>
          <p:spPr>
            <a:xfrm>
              <a:off x="6928912" y="2533396"/>
              <a:ext cx="1037254" cy="487107"/>
            </a:xfrm>
            <a:prstGeom prst="rect">
              <a:avLst/>
            </a:prstGeom>
            <a:noFill/>
          </p:spPr>
          <p:txBody>
            <a:bodyPr wrap="none" rtlCol="0">
              <a:spAutoFit/>
            </a:bodyPr>
            <a:lstStyle/>
            <a:p>
              <a:pPr algn="ctr"/>
              <a:r>
                <a:rPr lang="tr-TR" sz="1600" b="1" dirty="0" smtClean="0">
                  <a:solidFill>
                    <a:srgbClr val="424242"/>
                  </a:solidFill>
                  <a:cs typeface="Arial" panose="020B0604020202020204" pitchFamily="34" charset="0"/>
                </a:rPr>
                <a:t>16 </a:t>
              </a:r>
            </a:p>
            <a:p>
              <a:pPr algn="ctr"/>
              <a:r>
                <a:rPr lang="tr-TR" sz="1600" b="1" dirty="0" smtClean="0">
                  <a:solidFill>
                    <a:srgbClr val="424242"/>
                  </a:solidFill>
                  <a:cs typeface="Arial" panose="020B0604020202020204" pitchFamily="34" charset="0"/>
                </a:rPr>
                <a:t>TEMMUZ </a:t>
              </a:r>
            </a:p>
          </p:txBody>
        </p:sp>
      </p:grpSp>
      <p:sp>
        <p:nvSpPr>
          <p:cNvPr id="33" name="TextBox 32"/>
          <p:cNvSpPr txBox="1"/>
          <p:nvPr/>
        </p:nvSpPr>
        <p:spPr>
          <a:xfrm>
            <a:off x="0" y="4596762"/>
            <a:ext cx="1691680" cy="830997"/>
          </a:xfrm>
          <a:prstGeom prst="rect">
            <a:avLst/>
          </a:prstGeom>
          <a:noFill/>
        </p:spPr>
        <p:txBody>
          <a:bodyPr wrap="square" rtlCol="0">
            <a:spAutoFit/>
          </a:bodyPr>
          <a:lstStyle/>
          <a:p>
            <a:pPr algn="ctr"/>
            <a:r>
              <a:rPr lang="tr-TR" sz="2400" b="1" dirty="0" smtClean="0">
                <a:solidFill>
                  <a:schemeClr val="accent1">
                    <a:lumMod val="75000"/>
                  </a:schemeClr>
                </a:solidFill>
              </a:rPr>
              <a:t>Sınav Başvurular</a:t>
            </a:r>
            <a:r>
              <a:rPr lang="tr-TR" sz="2400" b="1" dirty="0" smtClean="0">
                <a:solidFill>
                  <a:schemeClr val="tx1">
                    <a:lumMod val="65000"/>
                    <a:lumOff val="35000"/>
                  </a:schemeClr>
                </a:solidFill>
              </a:rPr>
              <a:t>ı</a:t>
            </a:r>
            <a:r>
              <a:rPr lang="en-US" sz="2000" dirty="0" smtClean="0">
                <a:solidFill>
                  <a:schemeClr val="tx1">
                    <a:lumMod val="65000"/>
                    <a:lumOff val="35000"/>
                  </a:schemeClr>
                </a:solidFill>
              </a:rPr>
              <a:t> </a:t>
            </a:r>
            <a:endParaRPr lang="en-US" sz="2000" dirty="0">
              <a:solidFill>
                <a:schemeClr val="tx1">
                  <a:lumMod val="65000"/>
                  <a:lumOff val="35000"/>
                </a:schemeClr>
              </a:solidFill>
            </a:endParaRPr>
          </a:p>
        </p:txBody>
      </p:sp>
      <p:sp>
        <p:nvSpPr>
          <p:cNvPr id="34" name="TextBox 33"/>
          <p:cNvSpPr txBox="1"/>
          <p:nvPr/>
        </p:nvSpPr>
        <p:spPr>
          <a:xfrm>
            <a:off x="2226370" y="4666836"/>
            <a:ext cx="1942862" cy="830997"/>
          </a:xfrm>
          <a:prstGeom prst="rect">
            <a:avLst/>
          </a:prstGeom>
          <a:noFill/>
        </p:spPr>
        <p:txBody>
          <a:bodyPr wrap="square" rtlCol="0">
            <a:spAutoFit/>
          </a:bodyPr>
          <a:lstStyle/>
          <a:p>
            <a:pPr algn="ctr"/>
            <a:r>
              <a:rPr lang="tr-TR" sz="2400" b="1" dirty="0" smtClean="0">
                <a:solidFill>
                  <a:schemeClr val="accent3">
                    <a:lumMod val="75000"/>
                  </a:schemeClr>
                </a:solidFill>
              </a:rPr>
              <a:t>Sınav Giriş Yeri</a:t>
            </a:r>
            <a:endParaRPr lang="en-US" sz="2400" b="1" dirty="0">
              <a:solidFill>
                <a:schemeClr val="accent3">
                  <a:lumMod val="75000"/>
                </a:schemeClr>
              </a:solidFill>
            </a:endParaRPr>
          </a:p>
        </p:txBody>
      </p:sp>
      <p:sp>
        <p:nvSpPr>
          <p:cNvPr id="35" name="TextBox 34"/>
          <p:cNvSpPr txBox="1"/>
          <p:nvPr/>
        </p:nvSpPr>
        <p:spPr>
          <a:xfrm>
            <a:off x="6948264" y="4559115"/>
            <a:ext cx="1880693" cy="1200329"/>
          </a:xfrm>
          <a:prstGeom prst="rect">
            <a:avLst/>
          </a:prstGeom>
          <a:noFill/>
        </p:spPr>
        <p:txBody>
          <a:bodyPr wrap="square" rtlCol="0">
            <a:spAutoFit/>
          </a:bodyPr>
          <a:lstStyle/>
          <a:p>
            <a:pPr algn="ctr"/>
            <a:r>
              <a:rPr lang="tr-TR" sz="2400" b="1" dirty="0">
                <a:solidFill>
                  <a:schemeClr val="accent2">
                    <a:lumMod val="75000"/>
                  </a:schemeClr>
                </a:solidFill>
              </a:rPr>
              <a:t>Sınav Sonucunun Açıklanması</a:t>
            </a:r>
            <a:r>
              <a:rPr lang="en-US" sz="2400" b="1" dirty="0">
                <a:solidFill>
                  <a:schemeClr val="accent2">
                    <a:lumMod val="75000"/>
                  </a:schemeClr>
                </a:solidFill>
              </a:rPr>
              <a:t> </a:t>
            </a:r>
          </a:p>
        </p:txBody>
      </p:sp>
      <p:grpSp>
        <p:nvGrpSpPr>
          <p:cNvPr id="40" name="Grup 39"/>
          <p:cNvGrpSpPr/>
          <p:nvPr/>
        </p:nvGrpSpPr>
        <p:grpSpPr>
          <a:xfrm>
            <a:off x="4747636" y="1412776"/>
            <a:ext cx="1696572" cy="1909655"/>
            <a:chOff x="9617003" y="1906637"/>
            <a:chExt cx="1715947" cy="1473212"/>
          </a:xfrm>
        </p:grpSpPr>
        <p:sp>
          <p:nvSpPr>
            <p:cNvPr id="41" name="Teardrop 27"/>
            <p:cNvSpPr/>
            <p:nvPr/>
          </p:nvSpPr>
          <p:spPr>
            <a:xfrm rot="8228570">
              <a:off x="9617003" y="1906637"/>
              <a:ext cx="1715947" cy="1473212"/>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TextBox 31"/>
            <p:cNvSpPr txBox="1"/>
            <p:nvPr/>
          </p:nvSpPr>
          <p:spPr>
            <a:xfrm>
              <a:off x="9819829" y="2276872"/>
              <a:ext cx="1294085" cy="519386"/>
            </a:xfrm>
            <a:prstGeom prst="rect">
              <a:avLst/>
            </a:prstGeom>
            <a:noFill/>
          </p:spPr>
          <p:txBody>
            <a:bodyPr wrap="none" rtlCol="0">
              <a:spAutoFit/>
            </a:bodyPr>
            <a:lstStyle/>
            <a:p>
              <a:pPr algn="ctr"/>
              <a:r>
                <a:rPr lang="tr-TR" b="1" dirty="0" smtClean="0">
                  <a:solidFill>
                    <a:srgbClr val="424242"/>
                  </a:solidFill>
                  <a:cs typeface="Arial" panose="020B0604020202020204" pitchFamily="34" charset="0"/>
                </a:rPr>
                <a:t>20</a:t>
              </a:r>
            </a:p>
            <a:p>
              <a:pPr algn="ctr"/>
              <a:r>
                <a:rPr lang="tr-TR" b="1" dirty="0" smtClean="0">
                  <a:solidFill>
                    <a:srgbClr val="424242"/>
                  </a:solidFill>
                  <a:cs typeface="Arial" panose="020B0604020202020204" pitchFamily="34" charset="0"/>
                </a:rPr>
                <a:t>HAZİRAN</a:t>
              </a:r>
              <a:endParaRPr lang="vi-VN" b="1" dirty="0">
                <a:solidFill>
                  <a:srgbClr val="424242"/>
                </a:solidFill>
                <a:cs typeface="Arial" panose="020B0604020202020204" pitchFamily="34" charset="0"/>
              </a:endParaRPr>
            </a:p>
          </p:txBody>
        </p:sp>
      </p:grpSp>
      <p:grpSp>
        <p:nvGrpSpPr>
          <p:cNvPr id="46" name="Group 4"/>
          <p:cNvGrpSpPr/>
          <p:nvPr/>
        </p:nvGrpSpPr>
        <p:grpSpPr>
          <a:xfrm>
            <a:off x="5432306" y="3901113"/>
            <a:ext cx="485073" cy="648072"/>
            <a:chOff x="2495600" y="3102417"/>
            <a:chExt cx="646764" cy="648072"/>
          </a:xfrm>
        </p:grpSpPr>
        <p:grpSp>
          <p:nvGrpSpPr>
            <p:cNvPr id="47" name="组合 79"/>
            <p:cNvGrpSpPr>
              <a:grpSpLocks/>
            </p:cNvGrpSpPr>
            <p:nvPr/>
          </p:nvGrpSpPr>
          <p:grpSpPr bwMode="auto">
            <a:xfrm>
              <a:off x="2495600" y="3102417"/>
              <a:ext cx="646764" cy="648072"/>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50"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8"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1" name="TextBox 34"/>
          <p:cNvSpPr txBox="1"/>
          <p:nvPr/>
        </p:nvSpPr>
        <p:spPr>
          <a:xfrm>
            <a:off x="4918594" y="4866891"/>
            <a:ext cx="1597622" cy="461665"/>
          </a:xfrm>
          <a:prstGeom prst="rect">
            <a:avLst/>
          </a:prstGeom>
          <a:noFill/>
        </p:spPr>
        <p:txBody>
          <a:bodyPr wrap="square" rtlCol="0">
            <a:spAutoFit/>
          </a:bodyPr>
          <a:lstStyle/>
          <a:p>
            <a:pPr algn="ctr"/>
            <a:r>
              <a:rPr lang="tr-TR" sz="2400" b="1" dirty="0" smtClean="0">
                <a:solidFill>
                  <a:srgbClr val="002060"/>
                </a:solidFill>
              </a:rPr>
              <a:t>SINAV</a:t>
            </a:r>
            <a:endParaRPr lang="en-US" sz="2400" b="1" dirty="0">
              <a:solidFill>
                <a:srgbClr val="002060"/>
              </a:solidFill>
            </a:endParaRPr>
          </a:p>
        </p:txBody>
      </p:sp>
      <p:sp>
        <p:nvSpPr>
          <p:cNvPr id="38" name="Dikdörtgen 37"/>
          <p:cNvSpPr/>
          <p:nvPr/>
        </p:nvSpPr>
        <p:spPr>
          <a:xfrm>
            <a:off x="2411760" y="1780512"/>
            <a:ext cx="1757471" cy="1169551"/>
          </a:xfrm>
          <a:prstGeom prst="rect">
            <a:avLst/>
          </a:prstGeom>
        </p:spPr>
        <p:txBody>
          <a:bodyPr wrap="square">
            <a:spAutoFit/>
          </a:bodyPr>
          <a:lstStyle/>
          <a:p>
            <a:r>
              <a:rPr lang="tr-TR" sz="1400" b="1" dirty="0"/>
              <a:t>Sınavdan En Az 7 Gün Önce e-Okul Veli Bilgilendirme Sisteminden İlan Edilecektir. </a:t>
            </a:r>
          </a:p>
        </p:txBody>
      </p:sp>
    </p:spTree>
    <p:extLst>
      <p:ext uri="{BB962C8B-B14F-4D97-AF65-F5344CB8AC3E}">
        <p14:creationId xmlns:p14="http://schemas.microsoft.com/office/powerpoint/2010/main" xmlns="" val="34269268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
                            </p:stCondLst>
                            <p:childTnLst>
                              <p:par>
                                <p:cTn id="63" presetID="53" presetClass="entr" presetSubtype="16"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p:cTn id="65" dur="500" fill="hold"/>
                                        <p:tgtEl>
                                          <p:spTgt spid="46"/>
                                        </p:tgtEl>
                                        <p:attrNameLst>
                                          <p:attrName>ppt_w</p:attrName>
                                        </p:attrNameLst>
                                      </p:cBhvr>
                                      <p:tavLst>
                                        <p:tav tm="0">
                                          <p:val>
                                            <p:fltVal val="0"/>
                                          </p:val>
                                        </p:tav>
                                        <p:tav tm="100000">
                                          <p:val>
                                            <p:strVal val="#ppt_w"/>
                                          </p:val>
                                        </p:tav>
                                      </p:tavLst>
                                    </p:anim>
                                    <p:anim calcmode="lin" valueType="num">
                                      <p:cBhvr>
                                        <p:cTn id="66" dur="500" fill="hold"/>
                                        <p:tgtEl>
                                          <p:spTgt spid="46"/>
                                        </p:tgtEl>
                                        <p:attrNameLst>
                                          <p:attrName>ppt_h</p:attrName>
                                        </p:attrNameLst>
                                      </p:cBhvr>
                                      <p:tavLst>
                                        <p:tav tm="0">
                                          <p:val>
                                            <p:fltVal val="0"/>
                                          </p:val>
                                        </p:tav>
                                        <p:tav tm="100000">
                                          <p:val>
                                            <p:strVal val="#ppt_h"/>
                                          </p:val>
                                        </p:tav>
                                      </p:tavLst>
                                    </p:anim>
                                    <p:animEffect transition="in" filter="fade">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p:bldP spid="35"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03152" y="1243017"/>
            <a:ext cx="5056279" cy="817832"/>
            <a:chOff x="1591778" y="3008089"/>
            <a:chExt cx="6283362" cy="1081904"/>
          </a:xfrm>
        </p:grpSpPr>
        <p:sp>
          <p:nvSpPr>
            <p:cNvPr id="5" name="Freeform 4"/>
            <p:cNvSpPr/>
            <p:nvPr/>
          </p:nvSpPr>
          <p:spPr>
            <a:xfrm>
              <a:off x="1591778"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r>
                <a:rPr lang="tr-TR" b="1" kern="1200" dirty="0" smtClean="0">
                  <a:solidFill>
                    <a:schemeClr val="bg1"/>
                  </a:solidFill>
                </a:rPr>
                <a:t>1</a:t>
              </a:r>
              <a:endParaRPr lang="en-US" b="1" kern="1200" dirty="0">
                <a:solidFill>
                  <a:schemeClr val="bg1"/>
                </a:solidFill>
              </a:endParaRPr>
            </a:p>
          </p:txBody>
        </p:sp>
        <p:sp>
          <p:nvSpPr>
            <p:cNvPr id="7" name="Rectangle 6"/>
            <p:cNvSpPr/>
            <p:nvPr/>
          </p:nvSpPr>
          <p:spPr>
            <a:xfrm>
              <a:off x="2547588" y="3259716"/>
              <a:ext cx="5327552" cy="561875"/>
            </a:xfrm>
            <a:prstGeom prst="rect">
              <a:avLst/>
            </a:prstGeom>
          </p:spPr>
          <p:txBody>
            <a:bodyPr wrap="square">
              <a:spAutoFit/>
            </a:bodyPr>
            <a:lstStyle/>
            <a:p>
              <a:pPr>
                <a:lnSpc>
                  <a:spcPct val="120000"/>
                </a:lnSpc>
              </a:pPr>
              <a:r>
                <a:rPr lang="tr-TR" b="1" dirty="0" smtClean="0">
                  <a:solidFill>
                    <a:schemeClr val="bg1"/>
                  </a:solidFill>
                  <a:ea typeface="Roboto Light" panose="02000000000000000000" pitchFamily="2" charset="0"/>
                  <a:cs typeface="Oswald Regular"/>
                </a:rPr>
                <a:t>F</a:t>
              </a:r>
              <a:r>
                <a:rPr lang="tr-TR" b="1" dirty="0" smtClean="0">
                  <a:solidFill>
                    <a:schemeClr val="tx1">
                      <a:lumMod val="85000"/>
                      <a:lumOff val="15000"/>
                    </a:schemeClr>
                  </a:solidFill>
                  <a:ea typeface="Roboto Light" panose="02000000000000000000" pitchFamily="2" charset="0"/>
                  <a:cs typeface="Oswald Regular"/>
                </a:rPr>
                <a:t>ÇORLU İMKB FEN LİSESİ </a:t>
              </a:r>
              <a:r>
                <a:rPr lang="tr-TR" b="1" dirty="0" smtClean="0">
                  <a:solidFill>
                    <a:schemeClr val="bg1"/>
                  </a:solidFill>
                  <a:ea typeface="Roboto Light" panose="02000000000000000000" pitchFamily="2" charset="0"/>
                  <a:cs typeface="Oswald Regular"/>
                </a:rPr>
                <a:t> liseleri</a:t>
              </a:r>
              <a:endParaRPr lang="en-US" b="1" dirty="0" smtClean="0">
                <a:solidFill>
                  <a:schemeClr val="bg1"/>
                </a:solidFill>
                <a:ea typeface="Roboto Light" panose="02000000000000000000" pitchFamily="2" charset="0"/>
                <a:cs typeface="Oswald Regular"/>
              </a:endParaRPr>
            </a:p>
          </p:txBody>
        </p:sp>
        <p:sp>
          <p:nvSpPr>
            <p:cNvPr id="8" name="Rectangle 7"/>
            <p:cNvSpPr/>
            <p:nvPr/>
          </p:nvSpPr>
          <p:spPr>
            <a:xfrm>
              <a:off x="2673679" y="3373595"/>
              <a:ext cx="1557835" cy="488587"/>
            </a:xfrm>
            <a:prstGeom prst="rect">
              <a:avLst/>
            </a:prstGeom>
          </p:spPr>
          <p:txBody>
            <a:bodyPr wrap="square">
              <a:spAutoFit/>
            </a:bodyPr>
            <a:lstStyle/>
            <a:p>
              <a:endParaRPr lang="en-US" b="1" dirty="0">
                <a:solidFill>
                  <a:schemeClr val="tx1">
                    <a:lumMod val="65000"/>
                    <a:lumOff val="35000"/>
                  </a:schemeClr>
                </a:solidFill>
              </a:endParaRPr>
            </a:p>
          </p:txBody>
        </p:sp>
      </p:grpSp>
      <p:sp>
        <p:nvSpPr>
          <p:cNvPr id="21" name="Title 1"/>
          <p:cNvSpPr>
            <a:spLocks noGrp="1"/>
          </p:cNvSpPr>
          <p:nvPr>
            <p:ph type="title"/>
          </p:nvPr>
        </p:nvSpPr>
        <p:spPr>
          <a:xfrm>
            <a:off x="0" y="0"/>
            <a:ext cx="9144000" cy="1268760"/>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a:t>
            </a:r>
            <a:b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(ÇORLU)</a:t>
            </a:r>
            <a:endParaRPr lang="en-US" sz="1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4" name="Grup 23"/>
          <p:cNvGrpSpPr/>
          <p:nvPr/>
        </p:nvGrpSpPr>
        <p:grpSpPr>
          <a:xfrm>
            <a:off x="903152" y="2067487"/>
            <a:ext cx="4825459" cy="851672"/>
            <a:chOff x="4399922" y="1906151"/>
            <a:chExt cx="6172350" cy="1787569"/>
          </a:xfrm>
        </p:grpSpPr>
        <p:grpSp>
          <p:nvGrpSpPr>
            <p:cNvPr id="23" name="Grup 22"/>
            <p:cNvGrpSpPr/>
            <p:nvPr/>
          </p:nvGrpSpPr>
          <p:grpSpPr>
            <a:xfrm>
              <a:off x="4399922" y="1906151"/>
              <a:ext cx="6172350" cy="1787569"/>
              <a:chOff x="4399922" y="1906151"/>
              <a:chExt cx="6172350" cy="1787569"/>
            </a:xfrm>
          </p:grpSpPr>
          <p:sp>
            <p:nvSpPr>
              <p:cNvPr id="11" name="Freeform 10"/>
              <p:cNvSpPr/>
              <p:nvPr/>
            </p:nvSpPr>
            <p:spPr>
              <a:xfrm>
                <a:off x="4399922" y="1906151"/>
                <a:ext cx="1081904" cy="160021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13" name="Rectangle 12"/>
              <p:cNvSpPr/>
              <p:nvPr/>
            </p:nvSpPr>
            <p:spPr>
              <a:xfrm>
                <a:off x="5478016" y="2104585"/>
                <a:ext cx="5094256" cy="1589135"/>
              </a:xfrm>
              <a:prstGeom prst="rect">
                <a:avLst/>
              </a:prstGeom>
            </p:spPr>
            <p:txBody>
              <a:bodyPr wrap="square">
                <a:spAutoFit/>
              </a:bodyPr>
              <a:lstStyle/>
              <a:p>
                <a:pPr>
                  <a:lnSpc>
                    <a:spcPct val="120000"/>
                  </a:lnSpc>
                </a:pPr>
                <a:r>
                  <a:rPr lang="tr-TR" b="1" dirty="0" smtClean="0">
                    <a:solidFill>
                      <a:schemeClr val="tx1">
                        <a:lumMod val="85000"/>
                        <a:lumOff val="15000"/>
                      </a:schemeClr>
                    </a:solidFill>
                    <a:ea typeface="Roboto Light" panose="02000000000000000000" pitchFamily="2" charset="0"/>
                    <a:cs typeface="Oswald Regular"/>
                  </a:rPr>
                  <a:t>MEHMET AKİF ERSOY ANADOLU L.</a:t>
                </a:r>
              </a:p>
              <a:p>
                <a:pPr>
                  <a:lnSpc>
                    <a:spcPct val="120000"/>
                  </a:lnSpc>
                </a:pPr>
                <a:r>
                  <a:rPr lang="tr-TR" b="1" dirty="0" smtClean="0">
                    <a:solidFill>
                      <a:schemeClr val="bg1"/>
                    </a:solidFill>
                    <a:ea typeface="Roboto Light" panose="02000000000000000000" pitchFamily="2" charset="0"/>
                    <a:cs typeface="Oswald Regular"/>
                  </a:rPr>
                  <a:t>Liseleri</a:t>
                </a:r>
                <a:endParaRPr lang="en-US" b="1" dirty="0" smtClean="0">
                  <a:solidFill>
                    <a:schemeClr val="bg1"/>
                  </a:solidFill>
                  <a:ea typeface="Roboto Light" panose="02000000000000000000" pitchFamily="2" charset="0"/>
                  <a:cs typeface="Oswald Regular"/>
                </a:endParaRPr>
              </a:p>
            </p:txBody>
          </p:sp>
        </p:grpSp>
        <p:sp>
          <p:nvSpPr>
            <p:cNvPr id="12" name="Dikdörtgen 11"/>
            <p:cNvSpPr/>
            <p:nvPr/>
          </p:nvSpPr>
          <p:spPr>
            <a:xfrm>
              <a:off x="4747926" y="2170723"/>
              <a:ext cx="385893" cy="717049"/>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2</a:t>
              </a:r>
              <a:endParaRPr lang="en-US" b="1" dirty="0">
                <a:solidFill>
                  <a:schemeClr val="bg1"/>
                </a:solidFill>
              </a:endParaRPr>
            </a:p>
          </p:txBody>
        </p:sp>
      </p:grpSp>
      <p:grpSp>
        <p:nvGrpSpPr>
          <p:cNvPr id="26" name="Grup 25"/>
          <p:cNvGrpSpPr/>
          <p:nvPr/>
        </p:nvGrpSpPr>
        <p:grpSpPr>
          <a:xfrm>
            <a:off x="903151" y="2763671"/>
            <a:ext cx="4183193" cy="773196"/>
            <a:chOff x="7644406" y="2897664"/>
            <a:chExt cx="2676618" cy="773196"/>
          </a:xfrm>
        </p:grpSpPr>
        <p:grpSp>
          <p:nvGrpSpPr>
            <p:cNvPr id="15" name="Group 14"/>
            <p:cNvGrpSpPr/>
            <p:nvPr/>
          </p:nvGrpSpPr>
          <p:grpSpPr>
            <a:xfrm>
              <a:off x="7644406" y="2897664"/>
              <a:ext cx="2676618" cy="773196"/>
              <a:chOff x="7892712" y="3008089"/>
              <a:chExt cx="2676618" cy="773196"/>
            </a:xfrm>
          </p:grpSpPr>
          <p:sp>
            <p:nvSpPr>
              <p:cNvPr id="17" name="Freeform 16"/>
              <p:cNvSpPr/>
              <p:nvPr/>
            </p:nvSpPr>
            <p:spPr>
              <a:xfrm>
                <a:off x="7892712" y="3008089"/>
                <a:ext cx="539291" cy="773196"/>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19" name="Rectangle 18"/>
              <p:cNvSpPr/>
              <p:nvPr/>
            </p:nvSpPr>
            <p:spPr>
              <a:xfrm>
                <a:off x="7934462" y="3182321"/>
                <a:ext cx="2634868" cy="424732"/>
              </a:xfrm>
              <a:prstGeom prst="rect">
                <a:avLst/>
              </a:prstGeom>
            </p:spPr>
            <p:txBody>
              <a:bodyPr wrap="square">
                <a:spAutoFit/>
              </a:bodyPr>
              <a:lstStyle/>
              <a:p>
                <a:pPr algn="r">
                  <a:lnSpc>
                    <a:spcPct val="120000"/>
                  </a:lnSpc>
                </a:pPr>
                <a:r>
                  <a:rPr lang="tr-TR" b="1" dirty="0" smtClean="0">
                    <a:ea typeface="Roboto Light" panose="02000000000000000000" pitchFamily="2" charset="0"/>
                    <a:cs typeface="Oswald Regular"/>
                  </a:rPr>
                  <a:t>ÇORLU ANADOLU İMAM HATİP L.</a:t>
                </a:r>
                <a:endParaRPr lang="en-US" b="1" dirty="0" smtClean="0">
                  <a:ea typeface="Roboto Light" panose="02000000000000000000" pitchFamily="2" charset="0"/>
                  <a:cs typeface="Oswald Regular"/>
                </a:endParaRPr>
              </a:p>
            </p:txBody>
          </p:sp>
        </p:grpSp>
        <p:sp>
          <p:nvSpPr>
            <p:cNvPr id="22" name="Dikdörtgen 21"/>
            <p:cNvSpPr/>
            <p:nvPr/>
          </p:nvSpPr>
          <p:spPr>
            <a:xfrm>
              <a:off x="7818488" y="3037038"/>
              <a:ext cx="193033" cy="341632"/>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3</a:t>
              </a:r>
              <a:endParaRPr lang="en-US" b="1" dirty="0">
                <a:solidFill>
                  <a:schemeClr val="bg1"/>
                </a:solidFill>
              </a:endParaRPr>
            </a:p>
          </p:txBody>
        </p:sp>
      </p:grpSp>
      <p:grpSp>
        <p:nvGrpSpPr>
          <p:cNvPr id="25" name="Grup 24"/>
          <p:cNvGrpSpPr/>
          <p:nvPr/>
        </p:nvGrpSpPr>
        <p:grpSpPr>
          <a:xfrm>
            <a:off x="930171" y="3351182"/>
            <a:ext cx="7277608" cy="869906"/>
            <a:chOff x="491228" y="3053693"/>
            <a:chExt cx="9703475" cy="869906"/>
          </a:xfrm>
          <a:solidFill>
            <a:schemeClr val="accent1"/>
          </a:solidFill>
        </p:grpSpPr>
        <p:grpSp>
          <p:nvGrpSpPr>
            <p:cNvPr id="27" name="Group 14"/>
            <p:cNvGrpSpPr/>
            <p:nvPr/>
          </p:nvGrpSpPr>
          <p:grpSpPr>
            <a:xfrm>
              <a:off x="491228" y="3053693"/>
              <a:ext cx="9703475" cy="869906"/>
              <a:chOff x="739534" y="3164118"/>
              <a:chExt cx="9703475" cy="869906"/>
            </a:xfrm>
            <a:grpFill/>
          </p:grpSpPr>
          <p:sp>
            <p:nvSpPr>
              <p:cNvPr id="30" name="Freeform 16"/>
              <p:cNvSpPr/>
              <p:nvPr/>
            </p:nvSpPr>
            <p:spPr>
              <a:xfrm>
                <a:off x="739534" y="3379439"/>
                <a:ext cx="1091732" cy="654585"/>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31" name="Rectangle 18"/>
              <p:cNvSpPr/>
              <p:nvPr/>
            </p:nvSpPr>
            <p:spPr>
              <a:xfrm>
                <a:off x="8481967" y="3164118"/>
                <a:ext cx="1961042" cy="757130"/>
              </a:xfrm>
              <a:prstGeom prst="rect">
                <a:avLst/>
              </a:prstGeom>
              <a:noFill/>
              <a:ln>
                <a:noFill/>
              </a:ln>
            </p:spPr>
            <p:txBody>
              <a:bodyPr wrap="square">
                <a:spAutoFit/>
              </a:bodyPr>
              <a:lstStyle/>
              <a:p>
                <a:pPr algn="r">
                  <a:lnSpc>
                    <a:spcPct val="120000"/>
                  </a:lnSpc>
                </a:pPr>
                <a:r>
                  <a:rPr lang="tr-TR" b="1" dirty="0" smtClean="0">
                    <a:solidFill>
                      <a:schemeClr val="bg1"/>
                    </a:solidFill>
                    <a:ea typeface="Roboto Light" panose="02000000000000000000" pitchFamily="2" charset="0"/>
                    <a:cs typeface="Oswald Regular"/>
                  </a:rPr>
                  <a:t>Bazı Anadolu Liseleri  </a:t>
                </a:r>
                <a:endParaRPr lang="en-US" b="1" dirty="0" smtClean="0">
                  <a:solidFill>
                    <a:schemeClr val="bg1"/>
                  </a:solidFill>
                  <a:ea typeface="Roboto Light" panose="02000000000000000000" pitchFamily="2" charset="0"/>
                  <a:cs typeface="Oswald Regular"/>
                </a:endParaRPr>
              </a:p>
            </p:txBody>
          </p:sp>
        </p:grpSp>
        <p:sp>
          <p:nvSpPr>
            <p:cNvPr id="28" name="Dikdörtgen 27"/>
            <p:cNvSpPr/>
            <p:nvPr/>
          </p:nvSpPr>
          <p:spPr>
            <a:xfrm>
              <a:off x="872171" y="3339779"/>
              <a:ext cx="402247" cy="341632"/>
            </a:xfrm>
            <a:prstGeom prst="rect">
              <a:avLst/>
            </a:prstGeom>
            <a:noFill/>
          </p:spPr>
          <p:txBody>
            <a:bodyPr wrap="none">
              <a:spAutoFit/>
            </a:bodyPr>
            <a:lstStyle/>
            <a:p>
              <a:pPr lvl="0" algn="ctr" defTabSz="1066800">
                <a:lnSpc>
                  <a:spcPct val="90000"/>
                </a:lnSpc>
                <a:spcBef>
                  <a:spcPct val="0"/>
                </a:spcBef>
                <a:spcAft>
                  <a:spcPct val="35000"/>
                </a:spcAft>
              </a:pPr>
              <a:r>
                <a:rPr lang="tr-TR" b="1" dirty="0">
                  <a:solidFill>
                    <a:schemeClr val="bg1"/>
                  </a:solidFill>
                </a:rPr>
                <a:t>4</a:t>
              </a:r>
              <a:endParaRPr lang="en-US" b="1" dirty="0">
                <a:solidFill>
                  <a:schemeClr val="bg1"/>
                </a:solidFill>
              </a:endParaRPr>
            </a:p>
          </p:txBody>
        </p:sp>
      </p:grpSp>
      <p:sp>
        <p:nvSpPr>
          <p:cNvPr id="2" name="Dikdörtgen 1"/>
          <p:cNvSpPr/>
          <p:nvPr/>
        </p:nvSpPr>
        <p:spPr>
          <a:xfrm>
            <a:off x="1735591" y="3637268"/>
            <a:ext cx="4150623" cy="424732"/>
          </a:xfrm>
          <a:prstGeom prst="rect">
            <a:avLst/>
          </a:prstGeom>
        </p:spPr>
        <p:txBody>
          <a:bodyPr wrap="none">
            <a:spAutoFit/>
          </a:bodyPr>
          <a:lstStyle/>
          <a:p>
            <a:pPr algn="r">
              <a:lnSpc>
                <a:spcPct val="120000"/>
              </a:lnSpc>
            </a:pPr>
            <a:r>
              <a:rPr lang="tr-TR" b="1" dirty="0" smtClean="0">
                <a:ea typeface="Roboto Light" panose="02000000000000000000" pitchFamily="2" charset="0"/>
                <a:cs typeface="Oswald Regular"/>
              </a:rPr>
              <a:t>ŞEHİT METİN ARSLAN KIZ ANADOLU İ.H.L </a:t>
            </a:r>
            <a:endParaRPr lang="en-US" b="1" dirty="0">
              <a:ea typeface="Roboto Light" panose="02000000000000000000" pitchFamily="2" charset="0"/>
              <a:cs typeface="Oswald Regular"/>
            </a:endParaRPr>
          </a:p>
        </p:txBody>
      </p:sp>
      <p:grpSp>
        <p:nvGrpSpPr>
          <p:cNvPr id="32" name="Group 2"/>
          <p:cNvGrpSpPr/>
          <p:nvPr/>
        </p:nvGrpSpPr>
        <p:grpSpPr>
          <a:xfrm>
            <a:off x="903152" y="4221087"/>
            <a:ext cx="5119569" cy="651875"/>
            <a:chOff x="1591778" y="3008089"/>
            <a:chExt cx="6362011" cy="862361"/>
          </a:xfrm>
        </p:grpSpPr>
        <p:sp>
          <p:nvSpPr>
            <p:cNvPr id="33" name="Freeform 4"/>
            <p:cNvSpPr/>
            <p:nvPr/>
          </p:nvSpPr>
          <p:spPr>
            <a:xfrm>
              <a:off x="1591778" y="3008089"/>
              <a:ext cx="1034459" cy="862361"/>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r>
                <a:rPr lang="tr-TR" b="1" dirty="0">
                  <a:solidFill>
                    <a:schemeClr val="bg1"/>
                  </a:solidFill>
                </a:rPr>
                <a:t>5</a:t>
              </a:r>
              <a:endParaRPr lang="en-US" b="1" kern="1200" dirty="0">
                <a:solidFill>
                  <a:schemeClr val="bg1"/>
                </a:solidFill>
              </a:endParaRPr>
            </a:p>
          </p:txBody>
        </p:sp>
        <p:sp>
          <p:nvSpPr>
            <p:cNvPr id="34" name="Rectangle 6"/>
            <p:cNvSpPr/>
            <p:nvPr/>
          </p:nvSpPr>
          <p:spPr>
            <a:xfrm>
              <a:off x="2626237" y="3133901"/>
              <a:ext cx="5327552" cy="561875"/>
            </a:xfrm>
            <a:prstGeom prst="rect">
              <a:avLst/>
            </a:prstGeom>
          </p:spPr>
          <p:txBody>
            <a:bodyPr wrap="square">
              <a:spAutoFit/>
            </a:bodyPr>
            <a:lstStyle/>
            <a:p>
              <a:pPr>
                <a:lnSpc>
                  <a:spcPct val="120000"/>
                </a:lnSpc>
              </a:pPr>
              <a:r>
                <a:rPr lang="tr-TR" b="1" dirty="0" smtClean="0">
                  <a:ea typeface="Roboto Light" panose="02000000000000000000" pitchFamily="2" charset="0"/>
                  <a:cs typeface="Oswald Regular"/>
                </a:rPr>
                <a:t>AHİ EVRAN M.T.A.L</a:t>
              </a:r>
              <a:endParaRPr lang="en-US" b="1" dirty="0" smtClean="0">
                <a:ea typeface="Roboto Light" panose="02000000000000000000" pitchFamily="2" charset="0"/>
                <a:cs typeface="Oswald Regular"/>
              </a:endParaRPr>
            </a:p>
          </p:txBody>
        </p:sp>
        <p:sp>
          <p:nvSpPr>
            <p:cNvPr id="35" name="Rectangle 7"/>
            <p:cNvSpPr/>
            <p:nvPr/>
          </p:nvSpPr>
          <p:spPr>
            <a:xfrm>
              <a:off x="2673681" y="3373595"/>
              <a:ext cx="1557835" cy="488587"/>
            </a:xfrm>
            <a:prstGeom prst="rect">
              <a:avLst/>
            </a:prstGeom>
          </p:spPr>
          <p:txBody>
            <a:bodyPr wrap="square">
              <a:spAutoFit/>
            </a:bodyPr>
            <a:lstStyle/>
            <a:p>
              <a:endParaRPr lang="en-US" b="1" dirty="0">
                <a:solidFill>
                  <a:schemeClr val="tx1">
                    <a:lumMod val="65000"/>
                    <a:lumOff val="35000"/>
                  </a:schemeClr>
                </a:solidFill>
              </a:endParaRPr>
            </a:p>
          </p:txBody>
        </p:sp>
      </p:grpSp>
      <p:grpSp>
        <p:nvGrpSpPr>
          <p:cNvPr id="36" name="Grup 35"/>
          <p:cNvGrpSpPr/>
          <p:nvPr/>
        </p:nvGrpSpPr>
        <p:grpSpPr>
          <a:xfrm>
            <a:off x="930171" y="4889095"/>
            <a:ext cx="4825459" cy="867769"/>
            <a:chOff x="4399922" y="1906151"/>
            <a:chExt cx="6172350" cy="1821354"/>
          </a:xfrm>
        </p:grpSpPr>
        <p:grpSp>
          <p:nvGrpSpPr>
            <p:cNvPr id="37" name="Grup 36"/>
            <p:cNvGrpSpPr/>
            <p:nvPr/>
          </p:nvGrpSpPr>
          <p:grpSpPr>
            <a:xfrm>
              <a:off x="4399922" y="1906151"/>
              <a:ext cx="6172350" cy="1821354"/>
              <a:chOff x="4399922" y="1906151"/>
              <a:chExt cx="6172350" cy="1821354"/>
            </a:xfrm>
          </p:grpSpPr>
          <p:sp>
            <p:nvSpPr>
              <p:cNvPr id="39" name="Freeform 10"/>
              <p:cNvSpPr/>
              <p:nvPr/>
            </p:nvSpPr>
            <p:spPr>
              <a:xfrm>
                <a:off x="4399922" y="1906151"/>
                <a:ext cx="1081904" cy="160021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40" name="Rectangle 12"/>
              <p:cNvSpPr/>
              <p:nvPr/>
            </p:nvSpPr>
            <p:spPr>
              <a:xfrm>
                <a:off x="5478016" y="2138370"/>
                <a:ext cx="5094256" cy="1589135"/>
              </a:xfrm>
              <a:prstGeom prst="rect">
                <a:avLst/>
              </a:prstGeom>
            </p:spPr>
            <p:txBody>
              <a:bodyPr wrap="square">
                <a:spAutoFit/>
              </a:bodyPr>
              <a:lstStyle/>
              <a:p>
                <a:pPr>
                  <a:lnSpc>
                    <a:spcPct val="120000"/>
                  </a:lnSpc>
                </a:pPr>
                <a:r>
                  <a:rPr lang="tr-TR" b="1" dirty="0" smtClean="0">
                    <a:solidFill>
                      <a:schemeClr val="tx1">
                        <a:lumMod val="85000"/>
                        <a:lumOff val="15000"/>
                      </a:schemeClr>
                    </a:solidFill>
                    <a:ea typeface="Roboto Light" panose="02000000000000000000" pitchFamily="2" charset="0"/>
                    <a:cs typeface="Oswald Regular"/>
                  </a:rPr>
                  <a:t>ÇORLU M.T.A.L</a:t>
                </a:r>
              </a:p>
              <a:p>
                <a:pPr>
                  <a:lnSpc>
                    <a:spcPct val="120000"/>
                  </a:lnSpc>
                </a:pPr>
                <a:r>
                  <a:rPr lang="tr-TR" b="1" dirty="0" smtClean="0">
                    <a:solidFill>
                      <a:schemeClr val="bg1"/>
                    </a:solidFill>
                    <a:ea typeface="Roboto Light" panose="02000000000000000000" pitchFamily="2" charset="0"/>
                    <a:cs typeface="Oswald Regular"/>
                  </a:rPr>
                  <a:t>Liseleri</a:t>
                </a:r>
                <a:endParaRPr lang="en-US" b="1" dirty="0" smtClean="0">
                  <a:solidFill>
                    <a:schemeClr val="bg1"/>
                  </a:solidFill>
                  <a:ea typeface="Roboto Light" panose="02000000000000000000" pitchFamily="2" charset="0"/>
                  <a:cs typeface="Oswald Regular"/>
                </a:endParaRPr>
              </a:p>
            </p:txBody>
          </p:sp>
        </p:grpSp>
        <p:sp>
          <p:nvSpPr>
            <p:cNvPr id="38" name="Dikdörtgen 37"/>
            <p:cNvSpPr/>
            <p:nvPr/>
          </p:nvSpPr>
          <p:spPr>
            <a:xfrm>
              <a:off x="4747926" y="2170722"/>
              <a:ext cx="385892" cy="717049"/>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6</a:t>
              </a:r>
              <a:endParaRPr lang="en-US" b="1" dirty="0">
                <a:solidFill>
                  <a:schemeClr val="bg1"/>
                </a:solidFill>
              </a:endParaRPr>
            </a:p>
          </p:txBody>
        </p:sp>
      </p:grpSp>
      <p:grpSp>
        <p:nvGrpSpPr>
          <p:cNvPr id="41" name="Grup 40"/>
          <p:cNvGrpSpPr/>
          <p:nvPr/>
        </p:nvGrpSpPr>
        <p:grpSpPr>
          <a:xfrm>
            <a:off x="633588" y="5651502"/>
            <a:ext cx="4117944" cy="844240"/>
            <a:chOff x="7508229" y="2897664"/>
            <a:chExt cx="2634868" cy="844240"/>
          </a:xfrm>
        </p:grpSpPr>
        <p:grpSp>
          <p:nvGrpSpPr>
            <p:cNvPr id="42" name="Group 14"/>
            <p:cNvGrpSpPr/>
            <p:nvPr/>
          </p:nvGrpSpPr>
          <p:grpSpPr>
            <a:xfrm>
              <a:off x="7508229" y="2897664"/>
              <a:ext cx="2634868" cy="844240"/>
              <a:chOff x="7756535" y="3008089"/>
              <a:chExt cx="2634868" cy="844240"/>
            </a:xfrm>
          </p:grpSpPr>
          <p:sp>
            <p:nvSpPr>
              <p:cNvPr id="44" name="Freeform 16"/>
              <p:cNvSpPr/>
              <p:nvPr/>
            </p:nvSpPr>
            <p:spPr>
              <a:xfrm>
                <a:off x="7892712" y="3008089"/>
                <a:ext cx="589255" cy="84424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45" name="Rectangle 18"/>
              <p:cNvSpPr/>
              <p:nvPr/>
            </p:nvSpPr>
            <p:spPr>
              <a:xfrm>
                <a:off x="7756535" y="3204204"/>
                <a:ext cx="2634868" cy="424732"/>
              </a:xfrm>
              <a:prstGeom prst="rect">
                <a:avLst/>
              </a:prstGeom>
            </p:spPr>
            <p:txBody>
              <a:bodyPr wrap="square">
                <a:spAutoFit/>
              </a:bodyPr>
              <a:lstStyle/>
              <a:p>
                <a:pPr algn="r">
                  <a:lnSpc>
                    <a:spcPct val="120000"/>
                  </a:lnSpc>
                </a:pPr>
                <a:r>
                  <a:rPr lang="tr-TR" b="1" dirty="0" smtClean="0">
                    <a:ea typeface="Roboto Light" panose="02000000000000000000" pitchFamily="2" charset="0"/>
                    <a:cs typeface="Oswald Regular"/>
                  </a:rPr>
                  <a:t>MEHMET RÜŞTÜ UZEL M.T.A.L</a:t>
                </a:r>
                <a:endParaRPr lang="en-US" b="1" dirty="0" smtClean="0">
                  <a:ea typeface="Roboto Light" panose="02000000000000000000" pitchFamily="2" charset="0"/>
                  <a:cs typeface="Oswald Regular"/>
                </a:endParaRPr>
              </a:p>
            </p:txBody>
          </p:sp>
        </p:grpSp>
        <p:sp>
          <p:nvSpPr>
            <p:cNvPr id="43" name="Dikdörtgen 42"/>
            <p:cNvSpPr/>
            <p:nvPr/>
          </p:nvSpPr>
          <p:spPr>
            <a:xfrm>
              <a:off x="7827216" y="3135329"/>
              <a:ext cx="193033" cy="341632"/>
            </a:xfrm>
            <a:prstGeom prst="rect">
              <a:avLst/>
            </a:prstGeom>
          </p:spPr>
          <p:txBody>
            <a:bodyPr wrap="none">
              <a:spAutoFit/>
            </a:bodyPr>
            <a:lstStyle/>
            <a:p>
              <a:pPr lvl="0" algn="ctr" defTabSz="1066800">
                <a:lnSpc>
                  <a:spcPct val="90000"/>
                </a:lnSpc>
                <a:spcBef>
                  <a:spcPct val="0"/>
                </a:spcBef>
                <a:spcAft>
                  <a:spcPct val="35000"/>
                </a:spcAft>
              </a:pPr>
              <a:r>
                <a:rPr lang="tr-TR" b="1" dirty="0">
                  <a:solidFill>
                    <a:schemeClr val="bg1"/>
                  </a:solidFill>
                </a:rPr>
                <a:t>7</a:t>
              </a:r>
              <a:endParaRPr lang="en-US" b="1" dirty="0">
                <a:solidFill>
                  <a:schemeClr val="bg1"/>
                </a:solidFill>
              </a:endParaRPr>
            </a:p>
          </p:txBody>
        </p:sp>
      </p:grpSp>
    </p:spTree>
    <p:extLst>
      <p:ext uri="{BB962C8B-B14F-4D97-AF65-F5344CB8AC3E}">
        <p14:creationId xmlns:p14="http://schemas.microsoft.com/office/powerpoint/2010/main" xmlns="" val="368527006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par>
                                <p:cTn id="23" presetID="2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00776" y="1279936"/>
            <a:ext cx="5056279" cy="817832"/>
            <a:chOff x="1591778" y="3008089"/>
            <a:chExt cx="6283362" cy="1081904"/>
          </a:xfrm>
        </p:grpSpPr>
        <p:sp>
          <p:nvSpPr>
            <p:cNvPr id="5" name="Freeform 4"/>
            <p:cNvSpPr/>
            <p:nvPr/>
          </p:nvSpPr>
          <p:spPr>
            <a:xfrm>
              <a:off x="1591778"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r>
                <a:rPr lang="tr-TR" b="1" kern="1200" dirty="0" smtClean="0">
                  <a:solidFill>
                    <a:schemeClr val="bg1"/>
                  </a:solidFill>
                </a:rPr>
                <a:t>1</a:t>
              </a:r>
              <a:endParaRPr lang="en-US" b="1" kern="1200" dirty="0">
                <a:solidFill>
                  <a:schemeClr val="bg1"/>
                </a:solidFill>
              </a:endParaRPr>
            </a:p>
          </p:txBody>
        </p:sp>
        <p:sp>
          <p:nvSpPr>
            <p:cNvPr id="7" name="Rectangle 6"/>
            <p:cNvSpPr/>
            <p:nvPr/>
          </p:nvSpPr>
          <p:spPr>
            <a:xfrm>
              <a:off x="2547588" y="3259716"/>
              <a:ext cx="5327552" cy="532525"/>
            </a:xfrm>
            <a:prstGeom prst="rect">
              <a:avLst/>
            </a:prstGeom>
          </p:spPr>
          <p:txBody>
            <a:bodyPr wrap="square">
              <a:spAutoFit/>
            </a:bodyPr>
            <a:lstStyle/>
            <a:p>
              <a:pPr>
                <a:lnSpc>
                  <a:spcPct val="120000"/>
                </a:lnSpc>
              </a:pPr>
              <a:r>
                <a:rPr lang="tr-TR" b="1" dirty="0" err="1" smtClean="0">
                  <a:solidFill>
                    <a:schemeClr val="bg1"/>
                  </a:solidFill>
                  <a:ea typeface="Roboto Light" panose="02000000000000000000" pitchFamily="2" charset="0"/>
                  <a:cs typeface="Oswald Regular"/>
                </a:rPr>
                <a:t>F</a:t>
              </a:r>
              <a:r>
                <a:rPr lang="tr-TR" b="1" dirty="0" err="1">
                  <a:solidFill>
                    <a:schemeClr val="tx1">
                      <a:lumMod val="85000"/>
                      <a:lumOff val="15000"/>
                    </a:schemeClr>
                  </a:solidFill>
                  <a:ea typeface="Roboto Light" panose="02000000000000000000" pitchFamily="2" charset="0"/>
                  <a:cs typeface="Oswald Regular"/>
                </a:rPr>
                <a:t>E</a:t>
              </a:r>
              <a:r>
                <a:rPr lang="tr-TR" b="1" dirty="0" err="1" smtClean="0">
                  <a:solidFill>
                    <a:schemeClr val="tx1">
                      <a:lumMod val="85000"/>
                      <a:lumOff val="15000"/>
                    </a:schemeClr>
                  </a:solidFill>
                  <a:ea typeface="Roboto Light" panose="02000000000000000000" pitchFamily="2" charset="0"/>
                  <a:cs typeface="Oswald Regular"/>
                </a:rPr>
                <a:t>nesler</a:t>
              </a:r>
              <a:r>
                <a:rPr lang="tr-TR" b="1" dirty="0" smtClean="0">
                  <a:solidFill>
                    <a:schemeClr val="tx1">
                      <a:lumMod val="85000"/>
                      <a:lumOff val="15000"/>
                    </a:schemeClr>
                  </a:solidFill>
                  <a:ea typeface="Roboto Light" panose="02000000000000000000" pitchFamily="2" charset="0"/>
                  <a:cs typeface="Oswald Regular"/>
                </a:rPr>
                <a:t> Anadolu İmam Hatip Lisesi </a:t>
              </a:r>
              <a:r>
                <a:rPr lang="tr-TR" b="1" dirty="0" smtClean="0">
                  <a:solidFill>
                    <a:schemeClr val="bg1"/>
                  </a:solidFill>
                  <a:ea typeface="Roboto Light" panose="02000000000000000000" pitchFamily="2" charset="0"/>
                  <a:cs typeface="Oswald Regular"/>
                </a:rPr>
                <a:t> liseleri</a:t>
              </a:r>
              <a:endParaRPr lang="en-US" b="1" dirty="0" smtClean="0">
                <a:solidFill>
                  <a:schemeClr val="bg1"/>
                </a:solidFill>
                <a:ea typeface="Roboto Light" panose="02000000000000000000" pitchFamily="2" charset="0"/>
                <a:cs typeface="Oswald Regular"/>
              </a:endParaRPr>
            </a:p>
          </p:txBody>
        </p:sp>
        <p:sp>
          <p:nvSpPr>
            <p:cNvPr id="8" name="Rectangle 7"/>
            <p:cNvSpPr/>
            <p:nvPr/>
          </p:nvSpPr>
          <p:spPr>
            <a:xfrm>
              <a:off x="2673679" y="3373595"/>
              <a:ext cx="1557835" cy="488587"/>
            </a:xfrm>
            <a:prstGeom prst="rect">
              <a:avLst/>
            </a:prstGeom>
          </p:spPr>
          <p:txBody>
            <a:bodyPr wrap="square">
              <a:spAutoFit/>
            </a:bodyPr>
            <a:lstStyle/>
            <a:p>
              <a:endParaRPr lang="en-US" b="1" dirty="0">
                <a:solidFill>
                  <a:schemeClr val="tx1">
                    <a:lumMod val="65000"/>
                    <a:lumOff val="35000"/>
                  </a:schemeClr>
                </a:solidFill>
              </a:endParaRPr>
            </a:p>
          </p:txBody>
        </p:sp>
      </p:grpSp>
      <p:sp>
        <p:nvSpPr>
          <p:cNvPr id="21" name="Title 1"/>
          <p:cNvSpPr>
            <a:spLocks noGrp="1"/>
          </p:cNvSpPr>
          <p:nvPr>
            <p:ph type="title"/>
          </p:nvPr>
        </p:nvSpPr>
        <p:spPr>
          <a:xfrm>
            <a:off x="0" y="0"/>
            <a:ext cx="9144000" cy="1268760"/>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a:t>
            </a:r>
            <a:b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(ÇERKEZKÖY)</a:t>
            </a:r>
            <a:endParaRPr lang="en-US" sz="1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4" name="Grup 23"/>
          <p:cNvGrpSpPr/>
          <p:nvPr/>
        </p:nvGrpSpPr>
        <p:grpSpPr>
          <a:xfrm>
            <a:off x="900776" y="2103865"/>
            <a:ext cx="4825459" cy="851672"/>
            <a:chOff x="4399922" y="1906151"/>
            <a:chExt cx="6172350" cy="1787569"/>
          </a:xfrm>
        </p:grpSpPr>
        <p:grpSp>
          <p:nvGrpSpPr>
            <p:cNvPr id="23" name="Grup 22"/>
            <p:cNvGrpSpPr/>
            <p:nvPr/>
          </p:nvGrpSpPr>
          <p:grpSpPr>
            <a:xfrm>
              <a:off x="4399922" y="1906151"/>
              <a:ext cx="6172350" cy="1787569"/>
              <a:chOff x="4399922" y="1906151"/>
              <a:chExt cx="6172350" cy="1787569"/>
            </a:xfrm>
          </p:grpSpPr>
          <p:sp>
            <p:nvSpPr>
              <p:cNvPr id="11" name="Freeform 10"/>
              <p:cNvSpPr/>
              <p:nvPr/>
            </p:nvSpPr>
            <p:spPr>
              <a:xfrm>
                <a:off x="4399922" y="1906151"/>
                <a:ext cx="1081904" cy="160021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13" name="Rectangle 12"/>
              <p:cNvSpPr/>
              <p:nvPr/>
            </p:nvSpPr>
            <p:spPr>
              <a:xfrm>
                <a:off x="5478016" y="2104585"/>
                <a:ext cx="5094256" cy="1589135"/>
              </a:xfrm>
              <a:prstGeom prst="rect">
                <a:avLst/>
              </a:prstGeom>
            </p:spPr>
            <p:txBody>
              <a:bodyPr wrap="square">
                <a:spAutoFit/>
              </a:bodyPr>
              <a:lstStyle/>
              <a:p>
                <a:pPr>
                  <a:lnSpc>
                    <a:spcPct val="120000"/>
                  </a:lnSpc>
                </a:pPr>
                <a:r>
                  <a:rPr lang="tr-TR" b="1" dirty="0" smtClean="0">
                    <a:solidFill>
                      <a:schemeClr val="tx1">
                        <a:lumMod val="85000"/>
                        <a:lumOff val="15000"/>
                      </a:schemeClr>
                    </a:solidFill>
                    <a:ea typeface="Roboto Light" panose="02000000000000000000" pitchFamily="2" charset="0"/>
                    <a:cs typeface="Oswald Regular"/>
                  </a:rPr>
                  <a:t>Halit Narin M.T.A.L</a:t>
                </a:r>
              </a:p>
              <a:p>
                <a:pPr>
                  <a:lnSpc>
                    <a:spcPct val="120000"/>
                  </a:lnSpc>
                </a:pPr>
                <a:r>
                  <a:rPr lang="tr-TR" b="1" dirty="0" smtClean="0">
                    <a:solidFill>
                      <a:schemeClr val="bg1"/>
                    </a:solidFill>
                    <a:ea typeface="Roboto Light" panose="02000000000000000000" pitchFamily="2" charset="0"/>
                    <a:cs typeface="Oswald Regular"/>
                  </a:rPr>
                  <a:t>Liseleri</a:t>
                </a:r>
                <a:endParaRPr lang="en-US" b="1" dirty="0" smtClean="0">
                  <a:solidFill>
                    <a:schemeClr val="bg1"/>
                  </a:solidFill>
                  <a:ea typeface="Roboto Light" panose="02000000000000000000" pitchFamily="2" charset="0"/>
                  <a:cs typeface="Oswald Regular"/>
                </a:endParaRPr>
              </a:p>
            </p:txBody>
          </p:sp>
        </p:grpSp>
        <p:sp>
          <p:nvSpPr>
            <p:cNvPr id="12" name="Dikdörtgen 11"/>
            <p:cNvSpPr/>
            <p:nvPr/>
          </p:nvSpPr>
          <p:spPr>
            <a:xfrm>
              <a:off x="4747926" y="2170723"/>
              <a:ext cx="385893" cy="717049"/>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2</a:t>
              </a:r>
              <a:endParaRPr lang="en-US" b="1" dirty="0">
                <a:solidFill>
                  <a:schemeClr val="bg1"/>
                </a:solidFill>
              </a:endParaRPr>
            </a:p>
          </p:txBody>
        </p:sp>
      </p:grpSp>
      <p:grpSp>
        <p:nvGrpSpPr>
          <p:cNvPr id="26" name="Grup 25"/>
          <p:cNvGrpSpPr/>
          <p:nvPr/>
        </p:nvGrpSpPr>
        <p:grpSpPr>
          <a:xfrm>
            <a:off x="876388" y="2883204"/>
            <a:ext cx="4183193" cy="773196"/>
            <a:chOff x="7644406" y="2897664"/>
            <a:chExt cx="2676618" cy="773196"/>
          </a:xfrm>
        </p:grpSpPr>
        <p:grpSp>
          <p:nvGrpSpPr>
            <p:cNvPr id="15" name="Group 14"/>
            <p:cNvGrpSpPr/>
            <p:nvPr/>
          </p:nvGrpSpPr>
          <p:grpSpPr>
            <a:xfrm>
              <a:off x="7644406" y="2897664"/>
              <a:ext cx="2676618" cy="773196"/>
              <a:chOff x="7892712" y="3008089"/>
              <a:chExt cx="2676618" cy="773196"/>
            </a:xfrm>
          </p:grpSpPr>
          <p:sp>
            <p:nvSpPr>
              <p:cNvPr id="17" name="Freeform 16"/>
              <p:cNvSpPr/>
              <p:nvPr/>
            </p:nvSpPr>
            <p:spPr>
              <a:xfrm>
                <a:off x="7892712" y="3008089"/>
                <a:ext cx="539291" cy="773196"/>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19" name="Rectangle 18"/>
              <p:cNvSpPr/>
              <p:nvPr/>
            </p:nvSpPr>
            <p:spPr>
              <a:xfrm>
                <a:off x="7934462" y="3182321"/>
                <a:ext cx="2634868" cy="402546"/>
              </a:xfrm>
              <a:prstGeom prst="rect">
                <a:avLst/>
              </a:prstGeom>
            </p:spPr>
            <p:txBody>
              <a:bodyPr wrap="square">
                <a:spAutoFit/>
              </a:bodyPr>
              <a:lstStyle/>
              <a:p>
                <a:pPr algn="ctr">
                  <a:lnSpc>
                    <a:spcPct val="120000"/>
                  </a:lnSpc>
                </a:pPr>
                <a:r>
                  <a:rPr lang="tr-TR" b="1" dirty="0" smtClean="0">
                    <a:ea typeface="Roboto Light" panose="02000000000000000000" pitchFamily="2" charset="0"/>
                    <a:cs typeface="Oswald Regular"/>
                  </a:rPr>
                  <a:t>Türk </a:t>
                </a:r>
                <a:r>
                  <a:rPr lang="tr-TR" b="1" dirty="0" err="1" smtClean="0">
                    <a:ea typeface="Roboto Light" panose="02000000000000000000" pitchFamily="2" charset="0"/>
                    <a:cs typeface="Oswald Regular"/>
                  </a:rPr>
                  <a:t>Tesktil</a:t>
                </a:r>
                <a:r>
                  <a:rPr lang="tr-TR" b="1" dirty="0" smtClean="0">
                    <a:ea typeface="Roboto Light" panose="02000000000000000000" pitchFamily="2" charset="0"/>
                    <a:cs typeface="Oswald Regular"/>
                  </a:rPr>
                  <a:t> Vakfı M.T.AL.</a:t>
                </a:r>
                <a:endParaRPr lang="en-US" b="1" dirty="0" smtClean="0">
                  <a:ea typeface="Roboto Light" panose="02000000000000000000" pitchFamily="2" charset="0"/>
                  <a:cs typeface="Oswald Regular"/>
                </a:endParaRPr>
              </a:p>
            </p:txBody>
          </p:sp>
        </p:grpSp>
        <p:sp>
          <p:nvSpPr>
            <p:cNvPr id="22" name="Dikdörtgen 21"/>
            <p:cNvSpPr/>
            <p:nvPr/>
          </p:nvSpPr>
          <p:spPr>
            <a:xfrm>
              <a:off x="7818488" y="3037038"/>
              <a:ext cx="193033" cy="341632"/>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3</a:t>
              </a:r>
              <a:endParaRPr lang="en-US" b="1" dirty="0">
                <a:solidFill>
                  <a:schemeClr val="bg1"/>
                </a:solidFill>
              </a:endParaRPr>
            </a:p>
          </p:txBody>
        </p:sp>
      </p:grpSp>
      <p:grpSp>
        <p:nvGrpSpPr>
          <p:cNvPr id="25" name="Grup 24"/>
          <p:cNvGrpSpPr/>
          <p:nvPr/>
        </p:nvGrpSpPr>
        <p:grpSpPr>
          <a:xfrm>
            <a:off x="933196" y="3644877"/>
            <a:ext cx="7277608" cy="869906"/>
            <a:chOff x="491228" y="3053693"/>
            <a:chExt cx="9703475" cy="869906"/>
          </a:xfrm>
          <a:solidFill>
            <a:schemeClr val="accent1"/>
          </a:solidFill>
        </p:grpSpPr>
        <p:grpSp>
          <p:nvGrpSpPr>
            <p:cNvPr id="27" name="Group 14"/>
            <p:cNvGrpSpPr/>
            <p:nvPr/>
          </p:nvGrpSpPr>
          <p:grpSpPr>
            <a:xfrm>
              <a:off x="491228" y="3053693"/>
              <a:ext cx="9703475" cy="869906"/>
              <a:chOff x="739534" y="3164118"/>
              <a:chExt cx="9703475" cy="869906"/>
            </a:xfrm>
            <a:grpFill/>
          </p:grpSpPr>
          <p:sp>
            <p:nvSpPr>
              <p:cNvPr id="30" name="Freeform 16"/>
              <p:cNvSpPr/>
              <p:nvPr/>
            </p:nvSpPr>
            <p:spPr>
              <a:xfrm>
                <a:off x="739534" y="3379439"/>
                <a:ext cx="1091732" cy="654585"/>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31" name="Rectangle 18"/>
              <p:cNvSpPr/>
              <p:nvPr/>
            </p:nvSpPr>
            <p:spPr>
              <a:xfrm>
                <a:off x="8481967" y="3164118"/>
                <a:ext cx="1961042" cy="757130"/>
              </a:xfrm>
              <a:prstGeom prst="rect">
                <a:avLst/>
              </a:prstGeom>
              <a:noFill/>
              <a:ln>
                <a:noFill/>
              </a:ln>
            </p:spPr>
            <p:txBody>
              <a:bodyPr wrap="square">
                <a:spAutoFit/>
              </a:bodyPr>
              <a:lstStyle/>
              <a:p>
                <a:pPr algn="r">
                  <a:lnSpc>
                    <a:spcPct val="120000"/>
                  </a:lnSpc>
                </a:pPr>
                <a:r>
                  <a:rPr lang="tr-TR" b="1" dirty="0" smtClean="0">
                    <a:solidFill>
                      <a:schemeClr val="bg1"/>
                    </a:solidFill>
                    <a:ea typeface="Roboto Light" panose="02000000000000000000" pitchFamily="2" charset="0"/>
                    <a:cs typeface="Oswald Regular"/>
                  </a:rPr>
                  <a:t>Bazı Anadolu Liseleri  </a:t>
                </a:r>
                <a:endParaRPr lang="en-US" b="1" dirty="0" smtClean="0">
                  <a:solidFill>
                    <a:schemeClr val="bg1"/>
                  </a:solidFill>
                  <a:ea typeface="Roboto Light" panose="02000000000000000000" pitchFamily="2" charset="0"/>
                  <a:cs typeface="Oswald Regular"/>
                </a:endParaRPr>
              </a:p>
            </p:txBody>
          </p:sp>
        </p:grpSp>
        <p:sp>
          <p:nvSpPr>
            <p:cNvPr id="28" name="Dikdörtgen 27"/>
            <p:cNvSpPr/>
            <p:nvPr/>
          </p:nvSpPr>
          <p:spPr>
            <a:xfrm>
              <a:off x="872171" y="3339779"/>
              <a:ext cx="402247" cy="341632"/>
            </a:xfrm>
            <a:prstGeom prst="rect">
              <a:avLst/>
            </a:prstGeom>
            <a:noFill/>
          </p:spPr>
          <p:txBody>
            <a:bodyPr wrap="none">
              <a:spAutoFit/>
            </a:bodyPr>
            <a:lstStyle/>
            <a:p>
              <a:pPr lvl="0" algn="ctr" defTabSz="1066800">
                <a:lnSpc>
                  <a:spcPct val="90000"/>
                </a:lnSpc>
                <a:spcBef>
                  <a:spcPct val="0"/>
                </a:spcBef>
                <a:spcAft>
                  <a:spcPct val="35000"/>
                </a:spcAft>
              </a:pPr>
              <a:r>
                <a:rPr lang="tr-TR" b="1" dirty="0">
                  <a:solidFill>
                    <a:schemeClr val="bg1"/>
                  </a:solidFill>
                </a:rPr>
                <a:t>4</a:t>
              </a:r>
              <a:endParaRPr lang="en-US" b="1" dirty="0">
                <a:solidFill>
                  <a:schemeClr val="bg1"/>
                </a:solidFill>
              </a:endParaRPr>
            </a:p>
          </p:txBody>
        </p:sp>
      </p:grpSp>
      <p:sp>
        <p:nvSpPr>
          <p:cNvPr id="2" name="Dikdörtgen 1"/>
          <p:cNvSpPr/>
          <p:nvPr/>
        </p:nvSpPr>
        <p:spPr>
          <a:xfrm>
            <a:off x="1719227" y="3958603"/>
            <a:ext cx="4026936" cy="424732"/>
          </a:xfrm>
          <a:prstGeom prst="rect">
            <a:avLst/>
          </a:prstGeom>
        </p:spPr>
        <p:txBody>
          <a:bodyPr wrap="none">
            <a:spAutoFit/>
          </a:bodyPr>
          <a:lstStyle/>
          <a:p>
            <a:pPr algn="r">
              <a:lnSpc>
                <a:spcPct val="120000"/>
              </a:lnSpc>
            </a:pPr>
            <a:r>
              <a:rPr lang="tr-TR" b="1" dirty="0" err="1" smtClean="0">
                <a:ea typeface="Roboto Light" panose="02000000000000000000" pitchFamily="2" charset="0"/>
                <a:cs typeface="Oswald Regular"/>
              </a:rPr>
              <a:t>Veliköy</a:t>
            </a:r>
            <a:r>
              <a:rPr lang="tr-TR" b="1" dirty="0" smtClean="0">
                <a:ea typeface="Roboto Light" panose="02000000000000000000" pitchFamily="2" charset="0"/>
                <a:cs typeface="Oswald Regular"/>
              </a:rPr>
              <a:t> Mesleki ve Teknik Anadolu Lisesi</a:t>
            </a:r>
            <a:endParaRPr lang="en-US" b="1" dirty="0">
              <a:ea typeface="Roboto Light" panose="02000000000000000000" pitchFamily="2" charset="0"/>
              <a:cs typeface="Oswald Regular"/>
            </a:endParaRPr>
          </a:p>
        </p:txBody>
      </p:sp>
      <p:grpSp>
        <p:nvGrpSpPr>
          <p:cNvPr id="32" name="Group 2"/>
          <p:cNvGrpSpPr/>
          <p:nvPr/>
        </p:nvGrpSpPr>
        <p:grpSpPr>
          <a:xfrm>
            <a:off x="944784" y="4661924"/>
            <a:ext cx="5119569" cy="651875"/>
            <a:chOff x="1591778" y="3008089"/>
            <a:chExt cx="6362011" cy="862361"/>
          </a:xfrm>
        </p:grpSpPr>
        <p:sp>
          <p:nvSpPr>
            <p:cNvPr id="33" name="Freeform 4"/>
            <p:cNvSpPr/>
            <p:nvPr/>
          </p:nvSpPr>
          <p:spPr>
            <a:xfrm>
              <a:off x="1591778" y="3008089"/>
              <a:ext cx="1034459" cy="862361"/>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r>
                <a:rPr lang="tr-TR" b="1" dirty="0">
                  <a:solidFill>
                    <a:schemeClr val="bg1"/>
                  </a:solidFill>
                </a:rPr>
                <a:t>5</a:t>
              </a:r>
              <a:endParaRPr lang="en-US" b="1" kern="1200" dirty="0">
                <a:solidFill>
                  <a:schemeClr val="bg1"/>
                </a:solidFill>
              </a:endParaRPr>
            </a:p>
          </p:txBody>
        </p:sp>
        <p:sp>
          <p:nvSpPr>
            <p:cNvPr id="34" name="Rectangle 6"/>
            <p:cNvSpPr/>
            <p:nvPr/>
          </p:nvSpPr>
          <p:spPr>
            <a:xfrm>
              <a:off x="2626237" y="3133901"/>
              <a:ext cx="5327552" cy="532525"/>
            </a:xfrm>
            <a:prstGeom prst="rect">
              <a:avLst/>
            </a:prstGeom>
          </p:spPr>
          <p:txBody>
            <a:bodyPr wrap="square">
              <a:spAutoFit/>
            </a:bodyPr>
            <a:lstStyle/>
            <a:p>
              <a:pPr>
                <a:lnSpc>
                  <a:spcPct val="120000"/>
                </a:lnSpc>
              </a:pPr>
              <a:r>
                <a:rPr lang="tr-TR" b="1" dirty="0" smtClean="0">
                  <a:ea typeface="Roboto Light" panose="02000000000000000000" pitchFamily="2" charset="0"/>
                  <a:cs typeface="Oswald Regular"/>
                </a:rPr>
                <a:t>Hacı Fahri </a:t>
              </a:r>
              <a:r>
                <a:rPr lang="tr-TR" b="1" dirty="0" err="1" smtClean="0">
                  <a:ea typeface="Roboto Light" panose="02000000000000000000" pitchFamily="2" charset="0"/>
                  <a:cs typeface="Oswald Regular"/>
                </a:rPr>
                <a:t>Zümbül</a:t>
              </a:r>
              <a:r>
                <a:rPr lang="tr-TR" b="1" dirty="0" smtClean="0">
                  <a:ea typeface="Roboto Light" panose="02000000000000000000" pitchFamily="2" charset="0"/>
                  <a:cs typeface="Oswald Regular"/>
                </a:rPr>
                <a:t> Anadolu Lisesi</a:t>
              </a:r>
              <a:endParaRPr lang="en-US" b="1" dirty="0" smtClean="0">
                <a:ea typeface="Roboto Light" panose="02000000000000000000" pitchFamily="2" charset="0"/>
                <a:cs typeface="Oswald Regular"/>
              </a:endParaRPr>
            </a:p>
          </p:txBody>
        </p:sp>
        <p:sp>
          <p:nvSpPr>
            <p:cNvPr id="35" name="Rectangle 7"/>
            <p:cNvSpPr/>
            <p:nvPr/>
          </p:nvSpPr>
          <p:spPr>
            <a:xfrm>
              <a:off x="2673681" y="3373595"/>
              <a:ext cx="1557835" cy="488587"/>
            </a:xfrm>
            <a:prstGeom prst="rect">
              <a:avLst/>
            </a:prstGeom>
          </p:spPr>
          <p:txBody>
            <a:bodyPr wrap="square">
              <a:spAutoFit/>
            </a:bodyPr>
            <a:lstStyle/>
            <a:p>
              <a:endParaRPr lang="en-US" b="1" dirty="0">
                <a:solidFill>
                  <a:schemeClr val="tx1">
                    <a:lumMod val="65000"/>
                    <a:lumOff val="35000"/>
                  </a:schemeClr>
                </a:solidFill>
              </a:endParaRPr>
            </a:p>
          </p:txBody>
        </p:sp>
      </p:grpSp>
      <p:grpSp>
        <p:nvGrpSpPr>
          <p:cNvPr id="36" name="Grup 35"/>
          <p:cNvGrpSpPr/>
          <p:nvPr/>
        </p:nvGrpSpPr>
        <p:grpSpPr>
          <a:xfrm>
            <a:off x="900776" y="5510217"/>
            <a:ext cx="4825459" cy="867769"/>
            <a:chOff x="4399922" y="1906151"/>
            <a:chExt cx="6172350" cy="1821354"/>
          </a:xfrm>
        </p:grpSpPr>
        <p:grpSp>
          <p:nvGrpSpPr>
            <p:cNvPr id="37" name="Grup 36"/>
            <p:cNvGrpSpPr/>
            <p:nvPr/>
          </p:nvGrpSpPr>
          <p:grpSpPr>
            <a:xfrm>
              <a:off x="4399922" y="1906151"/>
              <a:ext cx="6172350" cy="1821354"/>
              <a:chOff x="4399922" y="1906151"/>
              <a:chExt cx="6172350" cy="1821354"/>
            </a:xfrm>
          </p:grpSpPr>
          <p:sp>
            <p:nvSpPr>
              <p:cNvPr id="39" name="Freeform 10"/>
              <p:cNvSpPr/>
              <p:nvPr/>
            </p:nvSpPr>
            <p:spPr>
              <a:xfrm>
                <a:off x="4399922" y="1906151"/>
                <a:ext cx="1081904" cy="160021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40" name="Rectangle 12"/>
              <p:cNvSpPr/>
              <p:nvPr/>
            </p:nvSpPr>
            <p:spPr>
              <a:xfrm>
                <a:off x="5478016" y="2138370"/>
                <a:ext cx="5094256" cy="1589135"/>
              </a:xfrm>
              <a:prstGeom prst="rect">
                <a:avLst/>
              </a:prstGeom>
            </p:spPr>
            <p:txBody>
              <a:bodyPr wrap="square">
                <a:spAutoFit/>
              </a:bodyPr>
              <a:lstStyle/>
              <a:p>
                <a:pPr>
                  <a:lnSpc>
                    <a:spcPct val="120000"/>
                  </a:lnSpc>
                </a:pPr>
                <a:r>
                  <a:rPr lang="tr-TR" b="1" dirty="0" smtClean="0">
                    <a:solidFill>
                      <a:schemeClr val="tx1">
                        <a:lumMod val="85000"/>
                        <a:lumOff val="15000"/>
                      </a:schemeClr>
                    </a:solidFill>
                    <a:ea typeface="Roboto Light" panose="02000000000000000000" pitchFamily="2" charset="0"/>
                    <a:cs typeface="Oswald Regular"/>
                  </a:rPr>
                  <a:t>Seval-Ahmet Çetin Fen Lisesi</a:t>
                </a:r>
              </a:p>
              <a:p>
                <a:pPr>
                  <a:lnSpc>
                    <a:spcPct val="120000"/>
                  </a:lnSpc>
                </a:pPr>
                <a:r>
                  <a:rPr lang="tr-TR" b="1" dirty="0" smtClean="0">
                    <a:solidFill>
                      <a:schemeClr val="bg1"/>
                    </a:solidFill>
                    <a:ea typeface="Roboto Light" panose="02000000000000000000" pitchFamily="2" charset="0"/>
                    <a:cs typeface="Oswald Regular"/>
                  </a:rPr>
                  <a:t>Liseleri</a:t>
                </a:r>
                <a:endParaRPr lang="en-US" b="1" dirty="0" smtClean="0">
                  <a:solidFill>
                    <a:schemeClr val="bg1"/>
                  </a:solidFill>
                  <a:ea typeface="Roboto Light" panose="02000000000000000000" pitchFamily="2" charset="0"/>
                  <a:cs typeface="Oswald Regular"/>
                </a:endParaRPr>
              </a:p>
            </p:txBody>
          </p:sp>
        </p:grpSp>
        <p:sp>
          <p:nvSpPr>
            <p:cNvPr id="38" name="Dikdörtgen 37"/>
            <p:cNvSpPr/>
            <p:nvPr/>
          </p:nvSpPr>
          <p:spPr>
            <a:xfrm>
              <a:off x="4747926" y="2170722"/>
              <a:ext cx="385892" cy="717049"/>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6</a:t>
              </a:r>
              <a:endParaRPr lang="en-US" b="1" dirty="0">
                <a:solidFill>
                  <a:schemeClr val="bg1"/>
                </a:solidFill>
              </a:endParaRPr>
            </a:p>
          </p:txBody>
        </p:sp>
      </p:grpSp>
    </p:spTree>
    <p:extLst>
      <p:ext uri="{BB962C8B-B14F-4D97-AF65-F5344CB8AC3E}">
        <p14:creationId xmlns:p14="http://schemas.microsoft.com/office/powerpoint/2010/main" xmlns="" val="15617426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par>
                                <p:cTn id="23" presetID="2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0" y="0"/>
            <a:ext cx="9144000" cy="1268760"/>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a:t>
            </a:r>
            <a:b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(SÜLEYMANPAŞA)</a:t>
            </a:r>
            <a:endParaRPr lang="en-US" sz="1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4" name="Grup 23"/>
          <p:cNvGrpSpPr/>
          <p:nvPr/>
        </p:nvGrpSpPr>
        <p:grpSpPr>
          <a:xfrm>
            <a:off x="943491" y="1882443"/>
            <a:ext cx="4825459" cy="851672"/>
            <a:chOff x="4399922" y="1906151"/>
            <a:chExt cx="6172350" cy="1787569"/>
          </a:xfrm>
        </p:grpSpPr>
        <p:grpSp>
          <p:nvGrpSpPr>
            <p:cNvPr id="23" name="Grup 22"/>
            <p:cNvGrpSpPr/>
            <p:nvPr/>
          </p:nvGrpSpPr>
          <p:grpSpPr>
            <a:xfrm>
              <a:off x="4399922" y="1906151"/>
              <a:ext cx="6172350" cy="1787569"/>
              <a:chOff x="4399922" y="1906151"/>
              <a:chExt cx="6172350" cy="1787569"/>
            </a:xfrm>
          </p:grpSpPr>
          <p:sp>
            <p:nvSpPr>
              <p:cNvPr id="11" name="Freeform 10"/>
              <p:cNvSpPr/>
              <p:nvPr/>
            </p:nvSpPr>
            <p:spPr>
              <a:xfrm>
                <a:off x="4399922" y="1906151"/>
                <a:ext cx="1081904" cy="160021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13" name="Rectangle 12"/>
              <p:cNvSpPr/>
              <p:nvPr/>
            </p:nvSpPr>
            <p:spPr>
              <a:xfrm>
                <a:off x="5478016" y="2104585"/>
                <a:ext cx="5094256" cy="1589135"/>
              </a:xfrm>
              <a:prstGeom prst="rect">
                <a:avLst/>
              </a:prstGeom>
            </p:spPr>
            <p:txBody>
              <a:bodyPr wrap="square">
                <a:spAutoFit/>
              </a:bodyPr>
              <a:lstStyle/>
              <a:p>
                <a:pPr>
                  <a:lnSpc>
                    <a:spcPct val="120000"/>
                  </a:lnSpc>
                </a:pPr>
                <a:r>
                  <a:rPr lang="tr-TR" b="1" dirty="0" smtClean="0">
                    <a:solidFill>
                      <a:schemeClr val="tx1">
                        <a:lumMod val="85000"/>
                        <a:lumOff val="15000"/>
                      </a:schemeClr>
                    </a:solidFill>
                    <a:ea typeface="Roboto Light" panose="02000000000000000000" pitchFamily="2" charset="0"/>
                    <a:cs typeface="Oswald Regular"/>
                  </a:rPr>
                  <a:t>Tekirdağ Belediyesi Sosyal Bilimler Lisesi</a:t>
                </a:r>
              </a:p>
              <a:p>
                <a:pPr>
                  <a:lnSpc>
                    <a:spcPct val="120000"/>
                  </a:lnSpc>
                </a:pPr>
                <a:r>
                  <a:rPr lang="tr-TR" b="1" dirty="0" smtClean="0">
                    <a:solidFill>
                      <a:schemeClr val="bg1"/>
                    </a:solidFill>
                    <a:ea typeface="Roboto Light" panose="02000000000000000000" pitchFamily="2" charset="0"/>
                    <a:cs typeface="Oswald Regular"/>
                  </a:rPr>
                  <a:t>Liseleri</a:t>
                </a:r>
                <a:endParaRPr lang="en-US" b="1" dirty="0" smtClean="0">
                  <a:solidFill>
                    <a:schemeClr val="bg1"/>
                  </a:solidFill>
                  <a:ea typeface="Roboto Light" panose="02000000000000000000" pitchFamily="2" charset="0"/>
                  <a:cs typeface="Oswald Regular"/>
                </a:endParaRPr>
              </a:p>
            </p:txBody>
          </p:sp>
        </p:grpSp>
        <p:sp>
          <p:nvSpPr>
            <p:cNvPr id="12" name="Dikdörtgen 11"/>
            <p:cNvSpPr/>
            <p:nvPr/>
          </p:nvSpPr>
          <p:spPr>
            <a:xfrm>
              <a:off x="4747926" y="2170723"/>
              <a:ext cx="385893" cy="717049"/>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2</a:t>
              </a:r>
              <a:endParaRPr lang="en-US" b="1" dirty="0">
                <a:solidFill>
                  <a:schemeClr val="bg1"/>
                </a:solidFill>
              </a:endParaRPr>
            </a:p>
          </p:txBody>
        </p:sp>
      </p:grpSp>
      <p:grpSp>
        <p:nvGrpSpPr>
          <p:cNvPr id="26" name="Grup 25"/>
          <p:cNvGrpSpPr/>
          <p:nvPr/>
        </p:nvGrpSpPr>
        <p:grpSpPr>
          <a:xfrm>
            <a:off x="928719" y="2643720"/>
            <a:ext cx="4164420" cy="683297"/>
            <a:chOff x="7644406" y="2897664"/>
            <a:chExt cx="2664606" cy="773196"/>
          </a:xfrm>
        </p:grpSpPr>
        <p:grpSp>
          <p:nvGrpSpPr>
            <p:cNvPr id="15" name="Group 14"/>
            <p:cNvGrpSpPr/>
            <p:nvPr/>
          </p:nvGrpSpPr>
          <p:grpSpPr>
            <a:xfrm>
              <a:off x="7644406" y="2897664"/>
              <a:ext cx="2664606" cy="773196"/>
              <a:chOff x="7892712" y="3008089"/>
              <a:chExt cx="2664606" cy="773196"/>
            </a:xfrm>
          </p:grpSpPr>
          <p:sp>
            <p:nvSpPr>
              <p:cNvPr id="17" name="Freeform 16"/>
              <p:cNvSpPr/>
              <p:nvPr/>
            </p:nvSpPr>
            <p:spPr>
              <a:xfrm>
                <a:off x="7892712" y="3008089"/>
                <a:ext cx="539291" cy="773196"/>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19" name="Rectangle 18"/>
              <p:cNvSpPr/>
              <p:nvPr/>
            </p:nvSpPr>
            <p:spPr>
              <a:xfrm>
                <a:off x="7922450" y="3152004"/>
                <a:ext cx="2634868" cy="402546"/>
              </a:xfrm>
              <a:prstGeom prst="rect">
                <a:avLst/>
              </a:prstGeom>
            </p:spPr>
            <p:txBody>
              <a:bodyPr wrap="square">
                <a:spAutoFit/>
              </a:bodyPr>
              <a:lstStyle/>
              <a:p>
                <a:pPr algn="ctr">
                  <a:lnSpc>
                    <a:spcPct val="120000"/>
                  </a:lnSpc>
                </a:pPr>
                <a:r>
                  <a:rPr lang="tr-TR" b="1" dirty="0" smtClean="0">
                    <a:ea typeface="Roboto Light" panose="02000000000000000000" pitchFamily="2" charset="0"/>
                    <a:cs typeface="Oswald Regular"/>
                  </a:rPr>
                  <a:t>Tekirdağ Anadolu Lisesi</a:t>
                </a:r>
                <a:endParaRPr lang="en-US" b="1" dirty="0" smtClean="0">
                  <a:ea typeface="Roboto Light" panose="02000000000000000000" pitchFamily="2" charset="0"/>
                  <a:cs typeface="Oswald Regular"/>
                </a:endParaRPr>
              </a:p>
            </p:txBody>
          </p:sp>
        </p:grpSp>
        <p:sp>
          <p:nvSpPr>
            <p:cNvPr id="22" name="Dikdörtgen 21"/>
            <p:cNvSpPr/>
            <p:nvPr/>
          </p:nvSpPr>
          <p:spPr>
            <a:xfrm>
              <a:off x="7818488" y="3037038"/>
              <a:ext cx="193033" cy="341632"/>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3</a:t>
              </a:r>
              <a:endParaRPr lang="en-US" b="1" dirty="0">
                <a:solidFill>
                  <a:schemeClr val="bg1"/>
                </a:solidFill>
              </a:endParaRPr>
            </a:p>
          </p:txBody>
        </p:sp>
      </p:grpSp>
      <p:grpSp>
        <p:nvGrpSpPr>
          <p:cNvPr id="25" name="Grup 24"/>
          <p:cNvGrpSpPr/>
          <p:nvPr/>
        </p:nvGrpSpPr>
        <p:grpSpPr>
          <a:xfrm>
            <a:off x="985471" y="3158223"/>
            <a:ext cx="7277608" cy="745612"/>
            <a:chOff x="491228" y="3053693"/>
            <a:chExt cx="9703475" cy="869906"/>
          </a:xfrm>
          <a:solidFill>
            <a:schemeClr val="accent1"/>
          </a:solidFill>
        </p:grpSpPr>
        <p:grpSp>
          <p:nvGrpSpPr>
            <p:cNvPr id="27" name="Group 14"/>
            <p:cNvGrpSpPr/>
            <p:nvPr/>
          </p:nvGrpSpPr>
          <p:grpSpPr>
            <a:xfrm>
              <a:off x="491228" y="3053693"/>
              <a:ext cx="9703475" cy="869906"/>
              <a:chOff x="739534" y="3164118"/>
              <a:chExt cx="9703475" cy="869906"/>
            </a:xfrm>
            <a:grpFill/>
          </p:grpSpPr>
          <p:sp>
            <p:nvSpPr>
              <p:cNvPr id="30" name="Freeform 16"/>
              <p:cNvSpPr/>
              <p:nvPr/>
            </p:nvSpPr>
            <p:spPr>
              <a:xfrm>
                <a:off x="739534" y="3379439"/>
                <a:ext cx="1091732" cy="654585"/>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31" name="Rectangle 18"/>
              <p:cNvSpPr/>
              <p:nvPr/>
            </p:nvSpPr>
            <p:spPr>
              <a:xfrm>
                <a:off x="8481967" y="3164118"/>
                <a:ext cx="1961042" cy="757130"/>
              </a:xfrm>
              <a:prstGeom prst="rect">
                <a:avLst/>
              </a:prstGeom>
              <a:noFill/>
              <a:ln>
                <a:noFill/>
              </a:ln>
            </p:spPr>
            <p:txBody>
              <a:bodyPr wrap="square">
                <a:spAutoFit/>
              </a:bodyPr>
              <a:lstStyle/>
              <a:p>
                <a:pPr algn="r">
                  <a:lnSpc>
                    <a:spcPct val="120000"/>
                  </a:lnSpc>
                </a:pPr>
                <a:r>
                  <a:rPr lang="tr-TR" b="1" dirty="0" smtClean="0">
                    <a:solidFill>
                      <a:schemeClr val="bg1"/>
                    </a:solidFill>
                    <a:ea typeface="Roboto Light" panose="02000000000000000000" pitchFamily="2" charset="0"/>
                    <a:cs typeface="Oswald Regular"/>
                  </a:rPr>
                  <a:t>Bazı Anadolu Liseleri  </a:t>
                </a:r>
                <a:endParaRPr lang="en-US" b="1" dirty="0" smtClean="0">
                  <a:solidFill>
                    <a:schemeClr val="bg1"/>
                  </a:solidFill>
                  <a:ea typeface="Roboto Light" panose="02000000000000000000" pitchFamily="2" charset="0"/>
                  <a:cs typeface="Oswald Regular"/>
                </a:endParaRPr>
              </a:p>
            </p:txBody>
          </p:sp>
        </p:grpSp>
        <p:sp>
          <p:nvSpPr>
            <p:cNvPr id="28" name="Dikdörtgen 27"/>
            <p:cNvSpPr/>
            <p:nvPr/>
          </p:nvSpPr>
          <p:spPr>
            <a:xfrm>
              <a:off x="872171" y="3339779"/>
              <a:ext cx="402247" cy="341632"/>
            </a:xfrm>
            <a:prstGeom prst="rect">
              <a:avLst/>
            </a:prstGeom>
            <a:noFill/>
          </p:spPr>
          <p:txBody>
            <a:bodyPr wrap="none">
              <a:spAutoFit/>
            </a:bodyPr>
            <a:lstStyle/>
            <a:p>
              <a:pPr lvl="0" algn="ctr" defTabSz="1066800">
                <a:lnSpc>
                  <a:spcPct val="90000"/>
                </a:lnSpc>
                <a:spcBef>
                  <a:spcPct val="0"/>
                </a:spcBef>
                <a:spcAft>
                  <a:spcPct val="35000"/>
                </a:spcAft>
              </a:pPr>
              <a:r>
                <a:rPr lang="tr-TR" b="1" dirty="0">
                  <a:solidFill>
                    <a:schemeClr val="bg1"/>
                  </a:solidFill>
                </a:rPr>
                <a:t>4</a:t>
              </a:r>
              <a:endParaRPr lang="en-US" b="1" dirty="0">
                <a:solidFill>
                  <a:schemeClr val="bg1"/>
                </a:solidFill>
              </a:endParaRPr>
            </a:p>
          </p:txBody>
        </p:sp>
      </p:grpSp>
      <p:sp>
        <p:nvSpPr>
          <p:cNvPr id="2" name="Dikdörtgen 1"/>
          <p:cNvSpPr/>
          <p:nvPr/>
        </p:nvSpPr>
        <p:spPr>
          <a:xfrm>
            <a:off x="1797909" y="3427116"/>
            <a:ext cx="2870338" cy="402546"/>
          </a:xfrm>
          <a:prstGeom prst="rect">
            <a:avLst/>
          </a:prstGeom>
        </p:spPr>
        <p:txBody>
          <a:bodyPr wrap="none">
            <a:spAutoFit/>
          </a:bodyPr>
          <a:lstStyle/>
          <a:p>
            <a:pPr algn="r">
              <a:lnSpc>
                <a:spcPct val="120000"/>
              </a:lnSpc>
            </a:pPr>
            <a:r>
              <a:rPr lang="tr-TR" b="1" dirty="0" smtClean="0">
                <a:ea typeface="Roboto Light" panose="02000000000000000000" pitchFamily="2" charset="0"/>
                <a:cs typeface="Oswald Regular"/>
              </a:rPr>
              <a:t>Namık Kemal Anadolu Lisesi</a:t>
            </a:r>
            <a:endParaRPr lang="en-US" b="1" dirty="0">
              <a:ea typeface="Roboto Light" panose="02000000000000000000" pitchFamily="2" charset="0"/>
              <a:cs typeface="Oswald Regular"/>
            </a:endParaRPr>
          </a:p>
        </p:txBody>
      </p:sp>
      <p:grpSp>
        <p:nvGrpSpPr>
          <p:cNvPr id="32" name="Group 2"/>
          <p:cNvGrpSpPr/>
          <p:nvPr/>
        </p:nvGrpSpPr>
        <p:grpSpPr>
          <a:xfrm>
            <a:off x="927292" y="6177236"/>
            <a:ext cx="5119569" cy="852234"/>
            <a:chOff x="1591778" y="3008089"/>
            <a:chExt cx="6362011" cy="1127414"/>
          </a:xfrm>
        </p:grpSpPr>
        <p:sp>
          <p:nvSpPr>
            <p:cNvPr id="33" name="Freeform 4"/>
            <p:cNvSpPr/>
            <p:nvPr/>
          </p:nvSpPr>
          <p:spPr>
            <a:xfrm>
              <a:off x="1591778" y="3008089"/>
              <a:ext cx="1034459" cy="862361"/>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r>
                <a:rPr lang="tr-TR" b="1" dirty="0" smtClean="0">
                  <a:solidFill>
                    <a:schemeClr val="bg1"/>
                  </a:solidFill>
                </a:rPr>
                <a:t>8</a:t>
              </a:r>
              <a:endParaRPr lang="en-US" b="1" kern="1200" dirty="0">
                <a:solidFill>
                  <a:schemeClr val="bg1"/>
                </a:solidFill>
              </a:endParaRPr>
            </a:p>
          </p:txBody>
        </p:sp>
        <p:sp>
          <p:nvSpPr>
            <p:cNvPr id="34" name="Rectangle 6"/>
            <p:cNvSpPr/>
            <p:nvPr/>
          </p:nvSpPr>
          <p:spPr>
            <a:xfrm>
              <a:off x="2626237" y="3133901"/>
              <a:ext cx="5327552" cy="1001602"/>
            </a:xfrm>
            <a:prstGeom prst="rect">
              <a:avLst/>
            </a:prstGeom>
          </p:spPr>
          <p:txBody>
            <a:bodyPr wrap="square">
              <a:spAutoFit/>
            </a:bodyPr>
            <a:lstStyle/>
            <a:p>
              <a:pPr>
                <a:lnSpc>
                  <a:spcPct val="120000"/>
                </a:lnSpc>
              </a:pPr>
              <a:r>
                <a:rPr lang="tr-TR" b="1" dirty="0" smtClean="0">
                  <a:ea typeface="Roboto Light" panose="02000000000000000000" pitchFamily="2" charset="0"/>
                  <a:cs typeface="Oswald Regular"/>
                </a:rPr>
                <a:t>Uluslararası Şehit </a:t>
              </a:r>
              <a:r>
                <a:rPr lang="tr-TR" b="1" dirty="0" err="1" smtClean="0">
                  <a:ea typeface="Roboto Light" panose="02000000000000000000" pitchFamily="2" charset="0"/>
                  <a:cs typeface="Oswald Regular"/>
                </a:rPr>
                <a:t>Münür</a:t>
              </a:r>
              <a:r>
                <a:rPr lang="tr-TR" b="1" dirty="0" smtClean="0">
                  <a:ea typeface="Roboto Light" panose="02000000000000000000" pitchFamily="2" charset="0"/>
                  <a:cs typeface="Oswald Regular"/>
                </a:rPr>
                <a:t> Alkan Anadolu İmam Hatip Lisesi</a:t>
              </a:r>
              <a:endParaRPr lang="en-US" b="1" dirty="0" smtClean="0">
                <a:ea typeface="Roboto Light" panose="02000000000000000000" pitchFamily="2" charset="0"/>
                <a:cs typeface="Oswald Regular"/>
              </a:endParaRPr>
            </a:p>
          </p:txBody>
        </p:sp>
        <p:sp>
          <p:nvSpPr>
            <p:cNvPr id="35" name="Rectangle 7"/>
            <p:cNvSpPr/>
            <p:nvPr/>
          </p:nvSpPr>
          <p:spPr>
            <a:xfrm>
              <a:off x="2673681" y="3373595"/>
              <a:ext cx="1557835" cy="488587"/>
            </a:xfrm>
            <a:prstGeom prst="rect">
              <a:avLst/>
            </a:prstGeom>
          </p:spPr>
          <p:txBody>
            <a:bodyPr wrap="square">
              <a:spAutoFit/>
            </a:bodyPr>
            <a:lstStyle/>
            <a:p>
              <a:endParaRPr lang="en-US" b="1" dirty="0">
                <a:solidFill>
                  <a:schemeClr val="tx1">
                    <a:lumMod val="65000"/>
                    <a:lumOff val="35000"/>
                  </a:schemeClr>
                </a:solidFill>
              </a:endParaRPr>
            </a:p>
          </p:txBody>
        </p:sp>
      </p:grpSp>
      <p:grpSp>
        <p:nvGrpSpPr>
          <p:cNvPr id="36" name="Grup 35"/>
          <p:cNvGrpSpPr/>
          <p:nvPr/>
        </p:nvGrpSpPr>
        <p:grpSpPr>
          <a:xfrm>
            <a:off x="960240" y="4539529"/>
            <a:ext cx="4825459" cy="1200168"/>
            <a:chOff x="4399922" y="1906151"/>
            <a:chExt cx="6172350" cy="2519023"/>
          </a:xfrm>
        </p:grpSpPr>
        <p:grpSp>
          <p:nvGrpSpPr>
            <p:cNvPr id="37" name="Grup 36"/>
            <p:cNvGrpSpPr/>
            <p:nvPr/>
          </p:nvGrpSpPr>
          <p:grpSpPr>
            <a:xfrm>
              <a:off x="4399922" y="1906151"/>
              <a:ext cx="6172350" cy="2519023"/>
              <a:chOff x="4399922" y="1906151"/>
              <a:chExt cx="6172350" cy="2519023"/>
            </a:xfrm>
          </p:grpSpPr>
          <p:sp>
            <p:nvSpPr>
              <p:cNvPr id="39" name="Freeform 10"/>
              <p:cNvSpPr/>
              <p:nvPr/>
            </p:nvSpPr>
            <p:spPr>
              <a:xfrm>
                <a:off x="4399922" y="1906151"/>
                <a:ext cx="1081904" cy="160021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40" name="Rectangle 12"/>
              <p:cNvSpPr/>
              <p:nvPr/>
            </p:nvSpPr>
            <p:spPr>
              <a:xfrm>
                <a:off x="5478016" y="2138370"/>
                <a:ext cx="5094256" cy="2286804"/>
              </a:xfrm>
              <a:prstGeom prst="rect">
                <a:avLst/>
              </a:prstGeom>
            </p:spPr>
            <p:txBody>
              <a:bodyPr wrap="square">
                <a:spAutoFit/>
              </a:bodyPr>
              <a:lstStyle/>
              <a:p>
                <a:pPr>
                  <a:lnSpc>
                    <a:spcPct val="120000"/>
                  </a:lnSpc>
                </a:pPr>
                <a:r>
                  <a:rPr lang="tr-TR" b="1" dirty="0" err="1" smtClean="0">
                    <a:solidFill>
                      <a:schemeClr val="tx1">
                        <a:lumMod val="85000"/>
                        <a:lumOff val="15000"/>
                      </a:schemeClr>
                    </a:solidFill>
                    <a:ea typeface="Roboto Light" panose="02000000000000000000" pitchFamily="2" charset="0"/>
                    <a:cs typeface="Oswald Regular"/>
                  </a:rPr>
                  <a:t>Süleymanpaşa</a:t>
                </a:r>
                <a:r>
                  <a:rPr lang="tr-TR" b="1" dirty="0" smtClean="0">
                    <a:solidFill>
                      <a:schemeClr val="tx1">
                        <a:lumMod val="85000"/>
                        <a:lumOff val="15000"/>
                      </a:schemeClr>
                    </a:solidFill>
                    <a:ea typeface="Roboto Light" panose="02000000000000000000" pitchFamily="2" charset="0"/>
                    <a:cs typeface="Oswald Regular"/>
                  </a:rPr>
                  <a:t> Mesleki Teknik Anadolu Lisesi</a:t>
                </a:r>
              </a:p>
              <a:p>
                <a:pPr>
                  <a:lnSpc>
                    <a:spcPct val="120000"/>
                  </a:lnSpc>
                </a:pPr>
                <a:r>
                  <a:rPr lang="tr-TR" b="1" dirty="0" smtClean="0">
                    <a:solidFill>
                      <a:schemeClr val="bg1"/>
                    </a:solidFill>
                    <a:ea typeface="Roboto Light" panose="02000000000000000000" pitchFamily="2" charset="0"/>
                    <a:cs typeface="Oswald Regular"/>
                  </a:rPr>
                  <a:t>Liseleri</a:t>
                </a:r>
                <a:endParaRPr lang="en-US" b="1" dirty="0" smtClean="0">
                  <a:solidFill>
                    <a:schemeClr val="bg1"/>
                  </a:solidFill>
                  <a:ea typeface="Roboto Light" panose="02000000000000000000" pitchFamily="2" charset="0"/>
                  <a:cs typeface="Oswald Regular"/>
                </a:endParaRPr>
              </a:p>
            </p:txBody>
          </p:sp>
        </p:grpSp>
        <p:sp>
          <p:nvSpPr>
            <p:cNvPr id="38" name="Dikdörtgen 37"/>
            <p:cNvSpPr/>
            <p:nvPr/>
          </p:nvSpPr>
          <p:spPr>
            <a:xfrm>
              <a:off x="4747926" y="2170722"/>
              <a:ext cx="385892" cy="717049"/>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6</a:t>
              </a:r>
              <a:endParaRPr lang="en-US" b="1" dirty="0">
                <a:solidFill>
                  <a:schemeClr val="bg1"/>
                </a:solidFill>
              </a:endParaRPr>
            </a:p>
          </p:txBody>
        </p:sp>
      </p:grpSp>
      <p:grpSp>
        <p:nvGrpSpPr>
          <p:cNvPr id="41" name="Grup 40"/>
          <p:cNvGrpSpPr/>
          <p:nvPr/>
        </p:nvGrpSpPr>
        <p:grpSpPr>
          <a:xfrm>
            <a:off x="935775" y="1281525"/>
            <a:ext cx="4785779" cy="622151"/>
            <a:chOff x="7644406" y="2897664"/>
            <a:chExt cx="3062183" cy="773196"/>
          </a:xfrm>
        </p:grpSpPr>
        <p:grpSp>
          <p:nvGrpSpPr>
            <p:cNvPr id="42" name="Group 14"/>
            <p:cNvGrpSpPr/>
            <p:nvPr/>
          </p:nvGrpSpPr>
          <p:grpSpPr>
            <a:xfrm>
              <a:off x="7644406" y="2897664"/>
              <a:ext cx="3062183" cy="773196"/>
              <a:chOff x="7892712" y="3008089"/>
              <a:chExt cx="3062183" cy="773196"/>
            </a:xfrm>
          </p:grpSpPr>
          <p:sp>
            <p:nvSpPr>
              <p:cNvPr id="44" name="Freeform 16"/>
              <p:cNvSpPr/>
              <p:nvPr/>
            </p:nvSpPr>
            <p:spPr>
              <a:xfrm>
                <a:off x="7892712" y="3008089"/>
                <a:ext cx="539291" cy="773196"/>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45" name="Rectangle 18"/>
              <p:cNvSpPr/>
              <p:nvPr/>
            </p:nvSpPr>
            <p:spPr>
              <a:xfrm>
                <a:off x="8320027" y="3165291"/>
                <a:ext cx="2634868" cy="402546"/>
              </a:xfrm>
              <a:prstGeom prst="rect">
                <a:avLst/>
              </a:prstGeom>
            </p:spPr>
            <p:txBody>
              <a:bodyPr wrap="square">
                <a:spAutoFit/>
              </a:bodyPr>
              <a:lstStyle/>
              <a:p>
                <a:pPr algn="ctr">
                  <a:lnSpc>
                    <a:spcPct val="120000"/>
                  </a:lnSpc>
                </a:pPr>
                <a:r>
                  <a:rPr lang="tr-TR" b="1" dirty="0" err="1" smtClean="0">
                    <a:ea typeface="Roboto Light" panose="02000000000000000000" pitchFamily="2" charset="0"/>
                    <a:cs typeface="Oswald Regular"/>
                  </a:rPr>
                  <a:t>Kumbağ</a:t>
                </a:r>
                <a:r>
                  <a:rPr lang="tr-TR" b="1" dirty="0" smtClean="0">
                    <a:ea typeface="Roboto Light" panose="02000000000000000000" pitchFamily="2" charset="0"/>
                    <a:cs typeface="Oswald Regular"/>
                  </a:rPr>
                  <a:t> Mesleki Teknik Anadolu Lisesi</a:t>
                </a:r>
                <a:endParaRPr lang="en-US" b="1" dirty="0" smtClean="0">
                  <a:ea typeface="Roboto Light" panose="02000000000000000000" pitchFamily="2" charset="0"/>
                  <a:cs typeface="Oswald Regular"/>
                </a:endParaRPr>
              </a:p>
            </p:txBody>
          </p:sp>
        </p:grpSp>
        <p:sp>
          <p:nvSpPr>
            <p:cNvPr id="43" name="Dikdörtgen 42"/>
            <p:cNvSpPr/>
            <p:nvPr/>
          </p:nvSpPr>
          <p:spPr>
            <a:xfrm>
              <a:off x="7818488" y="3037038"/>
              <a:ext cx="193034" cy="341632"/>
            </a:xfrm>
            <a:prstGeom prst="rect">
              <a:avLst/>
            </a:prstGeom>
          </p:spPr>
          <p:txBody>
            <a:bodyPr wrap="none">
              <a:spAutoFit/>
            </a:bodyPr>
            <a:lstStyle/>
            <a:p>
              <a:pPr lvl="0" algn="ctr" defTabSz="1066800">
                <a:lnSpc>
                  <a:spcPct val="90000"/>
                </a:lnSpc>
                <a:spcBef>
                  <a:spcPct val="0"/>
                </a:spcBef>
                <a:spcAft>
                  <a:spcPct val="35000"/>
                </a:spcAft>
              </a:pPr>
              <a:r>
                <a:rPr lang="tr-TR" b="1" dirty="0">
                  <a:solidFill>
                    <a:schemeClr val="bg1"/>
                  </a:solidFill>
                </a:rPr>
                <a:t>1</a:t>
              </a:r>
              <a:endParaRPr lang="en-US" b="1" dirty="0">
                <a:solidFill>
                  <a:schemeClr val="bg1"/>
                </a:solidFill>
              </a:endParaRPr>
            </a:p>
          </p:txBody>
        </p:sp>
      </p:grpSp>
      <p:grpSp>
        <p:nvGrpSpPr>
          <p:cNvPr id="46" name="Grup 45"/>
          <p:cNvGrpSpPr/>
          <p:nvPr/>
        </p:nvGrpSpPr>
        <p:grpSpPr>
          <a:xfrm>
            <a:off x="975196" y="5358382"/>
            <a:ext cx="4825459" cy="1200168"/>
            <a:chOff x="4399922" y="1906151"/>
            <a:chExt cx="6172350" cy="2519021"/>
          </a:xfrm>
        </p:grpSpPr>
        <p:grpSp>
          <p:nvGrpSpPr>
            <p:cNvPr id="47" name="Grup 46"/>
            <p:cNvGrpSpPr/>
            <p:nvPr/>
          </p:nvGrpSpPr>
          <p:grpSpPr>
            <a:xfrm>
              <a:off x="4399922" y="1906151"/>
              <a:ext cx="6172350" cy="2519021"/>
              <a:chOff x="4399922" y="1906151"/>
              <a:chExt cx="6172350" cy="2519021"/>
            </a:xfrm>
          </p:grpSpPr>
          <p:sp>
            <p:nvSpPr>
              <p:cNvPr id="49" name="Freeform 10"/>
              <p:cNvSpPr/>
              <p:nvPr/>
            </p:nvSpPr>
            <p:spPr>
              <a:xfrm>
                <a:off x="4399922" y="1906151"/>
                <a:ext cx="1081904" cy="160021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50" name="Rectangle 12"/>
              <p:cNvSpPr/>
              <p:nvPr/>
            </p:nvSpPr>
            <p:spPr>
              <a:xfrm>
                <a:off x="5478016" y="2138370"/>
                <a:ext cx="5094256" cy="2286802"/>
              </a:xfrm>
              <a:prstGeom prst="rect">
                <a:avLst/>
              </a:prstGeom>
            </p:spPr>
            <p:txBody>
              <a:bodyPr wrap="square">
                <a:spAutoFit/>
              </a:bodyPr>
              <a:lstStyle/>
              <a:p>
                <a:pPr>
                  <a:lnSpc>
                    <a:spcPct val="120000"/>
                  </a:lnSpc>
                </a:pPr>
                <a:r>
                  <a:rPr lang="tr-TR" b="1" dirty="0" err="1" smtClean="0">
                    <a:solidFill>
                      <a:schemeClr val="tx1">
                        <a:lumMod val="85000"/>
                        <a:lumOff val="15000"/>
                      </a:schemeClr>
                    </a:solidFill>
                    <a:ea typeface="Roboto Light" panose="02000000000000000000" pitchFamily="2" charset="0"/>
                    <a:cs typeface="Oswald Regular"/>
                  </a:rPr>
                  <a:t>Süleymanpaşa</a:t>
                </a:r>
                <a:r>
                  <a:rPr lang="tr-TR" b="1" dirty="0" smtClean="0">
                    <a:solidFill>
                      <a:schemeClr val="tx1">
                        <a:lumMod val="85000"/>
                        <a:lumOff val="15000"/>
                      </a:schemeClr>
                    </a:solidFill>
                    <a:ea typeface="Roboto Light" panose="02000000000000000000" pitchFamily="2" charset="0"/>
                    <a:cs typeface="Oswald Regular"/>
                  </a:rPr>
                  <a:t> Anadolu İmam Hatip  Lisesi</a:t>
                </a:r>
              </a:p>
              <a:p>
                <a:pPr>
                  <a:lnSpc>
                    <a:spcPct val="120000"/>
                  </a:lnSpc>
                </a:pPr>
                <a:r>
                  <a:rPr lang="tr-TR" b="1" dirty="0" smtClean="0">
                    <a:solidFill>
                      <a:schemeClr val="bg1"/>
                    </a:solidFill>
                    <a:ea typeface="Roboto Light" panose="02000000000000000000" pitchFamily="2" charset="0"/>
                    <a:cs typeface="Oswald Regular"/>
                  </a:rPr>
                  <a:t>Liseleri</a:t>
                </a:r>
                <a:endParaRPr lang="en-US" b="1" dirty="0" smtClean="0">
                  <a:solidFill>
                    <a:schemeClr val="bg1"/>
                  </a:solidFill>
                  <a:ea typeface="Roboto Light" panose="02000000000000000000" pitchFamily="2" charset="0"/>
                  <a:cs typeface="Oswald Regular"/>
                </a:endParaRPr>
              </a:p>
            </p:txBody>
          </p:sp>
        </p:grpSp>
        <p:sp>
          <p:nvSpPr>
            <p:cNvPr id="48" name="Dikdörtgen 47"/>
            <p:cNvSpPr/>
            <p:nvPr/>
          </p:nvSpPr>
          <p:spPr>
            <a:xfrm>
              <a:off x="4747925" y="2170723"/>
              <a:ext cx="385893" cy="717049"/>
            </a:xfrm>
            <a:prstGeom prst="rect">
              <a:avLst/>
            </a:prstGeom>
          </p:spPr>
          <p:txBody>
            <a:bodyPr wrap="none">
              <a:spAutoFit/>
            </a:bodyPr>
            <a:lstStyle/>
            <a:p>
              <a:pPr lvl="0" algn="ctr" defTabSz="1066800">
                <a:lnSpc>
                  <a:spcPct val="90000"/>
                </a:lnSpc>
                <a:spcBef>
                  <a:spcPct val="0"/>
                </a:spcBef>
                <a:spcAft>
                  <a:spcPct val="35000"/>
                </a:spcAft>
              </a:pPr>
              <a:r>
                <a:rPr lang="tr-TR" b="1" dirty="0">
                  <a:solidFill>
                    <a:schemeClr val="bg1"/>
                  </a:solidFill>
                </a:rPr>
                <a:t>7</a:t>
              </a:r>
              <a:endParaRPr lang="en-US" b="1" dirty="0">
                <a:solidFill>
                  <a:schemeClr val="bg1"/>
                </a:solidFill>
              </a:endParaRPr>
            </a:p>
          </p:txBody>
        </p:sp>
      </p:grpSp>
      <p:grpSp>
        <p:nvGrpSpPr>
          <p:cNvPr id="56" name="Group 2"/>
          <p:cNvGrpSpPr/>
          <p:nvPr/>
        </p:nvGrpSpPr>
        <p:grpSpPr>
          <a:xfrm>
            <a:off x="985471" y="3982777"/>
            <a:ext cx="5119569" cy="523540"/>
            <a:chOff x="1591778" y="3008089"/>
            <a:chExt cx="6362011" cy="862361"/>
          </a:xfrm>
        </p:grpSpPr>
        <p:sp>
          <p:nvSpPr>
            <p:cNvPr id="57" name="Freeform 4"/>
            <p:cNvSpPr/>
            <p:nvPr/>
          </p:nvSpPr>
          <p:spPr>
            <a:xfrm>
              <a:off x="1591778" y="3008089"/>
              <a:ext cx="1034459" cy="862361"/>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r>
                <a:rPr lang="tr-TR" b="1" dirty="0">
                  <a:solidFill>
                    <a:schemeClr val="bg1"/>
                  </a:solidFill>
                </a:rPr>
                <a:t>5</a:t>
              </a:r>
              <a:endParaRPr lang="en-US" b="1" kern="1200" dirty="0">
                <a:solidFill>
                  <a:schemeClr val="bg1"/>
                </a:solidFill>
              </a:endParaRPr>
            </a:p>
          </p:txBody>
        </p:sp>
        <p:sp>
          <p:nvSpPr>
            <p:cNvPr id="58" name="Rectangle 6"/>
            <p:cNvSpPr/>
            <p:nvPr/>
          </p:nvSpPr>
          <p:spPr>
            <a:xfrm>
              <a:off x="2626237" y="3133901"/>
              <a:ext cx="5327552" cy="532525"/>
            </a:xfrm>
            <a:prstGeom prst="rect">
              <a:avLst/>
            </a:prstGeom>
          </p:spPr>
          <p:txBody>
            <a:bodyPr wrap="square">
              <a:spAutoFit/>
            </a:bodyPr>
            <a:lstStyle/>
            <a:p>
              <a:pPr>
                <a:lnSpc>
                  <a:spcPct val="120000"/>
                </a:lnSpc>
              </a:pPr>
              <a:r>
                <a:rPr lang="tr-TR" b="1" dirty="0" smtClean="0">
                  <a:ea typeface="Roboto Light" panose="02000000000000000000" pitchFamily="2" charset="0"/>
                  <a:cs typeface="Oswald Regular"/>
                </a:rPr>
                <a:t>Ebru </a:t>
              </a:r>
              <a:r>
                <a:rPr lang="tr-TR" b="1" dirty="0" err="1" smtClean="0">
                  <a:ea typeface="Roboto Light" panose="02000000000000000000" pitchFamily="2" charset="0"/>
                  <a:cs typeface="Oswald Regular"/>
                </a:rPr>
                <a:t>Nayim</a:t>
              </a:r>
              <a:r>
                <a:rPr lang="tr-TR" b="1" dirty="0" smtClean="0">
                  <a:ea typeface="Roboto Light" panose="02000000000000000000" pitchFamily="2" charset="0"/>
                  <a:cs typeface="Oswald Regular"/>
                </a:rPr>
                <a:t> Fen Lisesi</a:t>
              </a:r>
              <a:endParaRPr lang="en-US" b="1" dirty="0" smtClean="0">
                <a:ea typeface="Roboto Light" panose="02000000000000000000" pitchFamily="2" charset="0"/>
                <a:cs typeface="Oswald Regular"/>
              </a:endParaRPr>
            </a:p>
          </p:txBody>
        </p:sp>
        <p:sp>
          <p:nvSpPr>
            <p:cNvPr id="59" name="Rectangle 7"/>
            <p:cNvSpPr/>
            <p:nvPr/>
          </p:nvSpPr>
          <p:spPr>
            <a:xfrm>
              <a:off x="2673681" y="3373595"/>
              <a:ext cx="1557835" cy="488587"/>
            </a:xfrm>
            <a:prstGeom prst="rect">
              <a:avLst/>
            </a:prstGeom>
          </p:spPr>
          <p:txBody>
            <a:bodyPr wrap="square">
              <a:spAutoFit/>
            </a:bodyPr>
            <a:lstStyle/>
            <a:p>
              <a:endParaRPr lang="en-US" b="1" dirty="0">
                <a:solidFill>
                  <a:schemeClr val="tx1">
                    <a:lumMod val="65000"/>
                    <a:lumOff val="35000"/>
                  </a:schemeClr>
                </a:solidFill>
              </a:endParaRPr>
            </a:p>
          </p:txBody>
        </p:sp>
      </p:grpSp>
    </p:spTree>
    <p:extLst>
      <p:ext uri="{BB962C8B-B14F-4D97-AF65-F5344CB8AC3E}">
        <p14:creationId xmlns:p14="http://schemas.microsoft.com/office/powerpoint/2010/main" xmlns="" val="30405100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par>
                                <p:cTn id="29" presetID="22" presetClass="entr" presetSubtype="4"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4"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0" y="0"/>
            <a:ext cx="9144000" cy="1268760"/>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a:t>
            </a:r>
            <a:b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1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(KAPAKLI-MALKARA-SARAY)</a:t>
            </a:r>
            <a:endParaRPr lang="en-US" sz="1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4" name="Grup 23"/>
          <p:cNvGrpSpPr/>
          <p:nvPr/>
        </p:nvGrpSpPr>
        <p:grpSpPr>
          <a:xfrm>
            <a:off x="737419" y="2902218"/>
            <a:ext cx="4825459" cy="851672"/>
            <a:chOff x="4399922" y="1906151"/>
            <a:chExt cx="6172350" cy="1787569"/>
          </a:xfrm>
        </p:grpSpPr>
        <p:grpSp>
          <p:nvGrpSpPr>
            <p:cNvPr id="23" name="Grup 22"/>
            <p:cNvGrpSpPr/>
            <p:nvPr/>
          </p:nvGrpSpPr>
          <p:grpSpPr>
            <a:xfrm>
              <a:off x="4399922" y="1906151"/>
              <a:ext cx="6172350" cy="1787569"/>
              <a:chOff x="4399922" y="1906151"/>
              <a:chExt cx="6172350" cy="1787569"/>
            </a:xfrm>
          </p:grpSpPr>
          <p:sp>
            <p:nvSpPr>
              <p:cNvPr id="11" name="Freeform 10"/>
              <p:cNvSpPr/>
              <p:nvPr/>
            </p:nvSpPr>
            <p:spPr>
              <a:xfrm>
                <a:off x="4399922" y="1906151"/>
                <a:ext cx="1081904" cy="160021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13" name="Rectangle 12"/>
              <p:cNvSpPr/>
              <p:nvPr/>
            </p:nvSpPr>
            <p:spPr>
              <a:xfrm>
                <a:off x="5478016" y="2104585"/>
                <a:ext cx="5094256" cy="1589135"/>
              </a:xfrm>
              <a:prstGeom prst="rect">
                <a:avLst/>
              </a:prstGeom>
            </p:spPr>
            <p:txBody>
              <a:bodyPr wrap="square">
                <a:spAutoFit/>
              </a:bodyPr>
              <a:lstStyle/>
              <a:p>
                <a:pPr>
                  <a:lnSpc>
                    <a:spcPct val="120000"/>
                  </a:lnSpc>
                </a:pPr>
                <a:r>
                  <a:rPr lang="tr-TR" b="1" dirty="0" smtClean="0">
                    <a:solidFill>
                      <a:schemeClr val="tx1">
                        <a:lumMod val="85000"/>
                        <a:lumOff val="15000"/>
                      </a:schemeClr>
                    </a:solidFill>
                    <a:ea typeface="Roboto Light" panose="02000000000000000000" pitchFamily="2" charset="0"/>
                    <a:cs typeface="Oswald Regular"/>
                  </a:rPr>
                  <a:t>Malkara Anadolu Lisesi</a:t>
                </a:r>
              </a:p>
              <a:p>
                <a:pPr>
                  <a:lnSpc>
                    <a:spcPct val="120000"/>
                  </a:lnSpc>
                </a:pPr>
                <a:r>
                  <a:rPr lang="tr-TR" b="1" dirty="0" smtClean="0">
                    <a:solidFill>
                      <a:schemeClr val="bg1"/>
                    </a:solidFill>
                    <a:ea typeface="Roboto Light" panose="02000000000000000000" pitchFamily="2" charset="0"/>
                    <a:cs typeface="Oswald Regular"/>
                  </a:rPr>
                  <a:t>Liseleri</a:t>
                </a:r>
                <a:endParaRPr lang="en-US" b="1" dirty="0" smtClean="0">
                  <a:solidFill>
                    <a:schemeClr val="bg1"/>
                  </a:solidFill>
                  <a:ea typeface="Roboto Light" panose="02000000000000000000" pitchFamily="2" charset="0"/>
                  <a:cs typeface="Oswald Regular"/>
                </a:endParaRPr>
              </a:p>
            </p:txBody>
          </p:sp>
        </p:grpSp>
        <p:sp>
          <p:nvSpPr>
            <p:cNvPr id="12" name="Dikdörtgen 11"/>
            <p:cNvSpPr/>
            <p:nvPr/>
          </p:nvSpPr>
          <p:spPr>
            <a:xfrm>
              <a:off x="4747926" y="2170723"/>
              <a:ext cx="385893" cy="717049"/>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2</a:t>
              </a:r>
              <a:endParaRPr lang="en-US" b="1" dirty="0">
                <a:solidFill>
                  <a:schemeClr val="bg1"/>
                </a:solidFill>
              </a:endParaRPr>
            </a:p>
          </p:txBody>
        </p:sp>
      </p:grpSp>
      <p:grpSp>
        <p:nvGrpSpPr>
          <p:cNvPr id="26" name="Grup 25"/>
          <p:cNvGrpSpPr/>
          <p:nvPr/>
        </p:nvGrpSpPr>
        <p:grpSpPr>
          <a:xfrm>
            <a:off x="765407" y="4221088"/>
            <a:ext cx="4564807" cy="683297"/>
            <a:chOff x="7644406" y="2897664"/>
            <a:chExt cx="2920794" cy="773196"/>
          </a:xfrm>
        </p:grpSpPr>
        <p:grpSp>
          <p:nvGrpSpPr>
            <p:cNvPr id="15" name="Group 14"/>
            <p:cNvGrpSpPr/>
            <p:nvPr/>
          </p:nvGrpSpPr>
          <p:grpSpPr>
            <a:xfrm>
              <a:off x="7644406" y="2897664"/>
              <a:ext cx="2920794" cy="773196"/>
              <a:chOff x="7892712" y="3008089"/>
              <a:chExt cx="2920794" cy="773196"/>
            </a:xfrm>
          </p:grpSpPr>
          <p:sp>
            <p:nvSpPr>
              <p:cNvPr id="17" name="Freeform 16"/>
              <p:cNvSpPr/>
              <p:nvPr/>
            </p:nvSpPr>
            <p:spPr>
              <a:xfrm>
                <a:off x="7892712" y="3008089"/>
                <a:ext cx="539291" cy="773196"/>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19" name="Rectangle 18"/>
              <p:cNvSpPr/>
              <p:nvPr/>
            </p:nvSpPr>
            <p:spPr>
              <a:xfrm>
                <a:off x="8178638" y="3131128"/>
                <a:ext cx="2634868" cy="455508"/>
              </a:xfrm>
              <a:prstGeom prst="rect">
                <a:avLst/>
              </a:prstGeom>
            </p:spPr>
            <p:txBody>
              <a:bodyPr wrap="square">
                <a:spAutoFit/>
              </a:bodyPr>
              <a:lstStyle/>
              <a:p>
                <a:pPr algn="ctr">
                  <a:lnSpc>
                    <a:spcPct val="120000"/>
                  </a:lnSpc>
                </a:pPr>
                <a:r>
                  <a:rPr lang="tr-TR" b="1" dirty="0" smtClean="0">
                    <a:ea typeface="Roboto Light" panose="02000000000000000000" pitchFamily="2" charset="0"/>
                    <a:cs typeface="Oswald Regular"/>
                  </a:rPr>
                  <a:t>Mustafa Elmas Arıcı Anadolu Lisesi</a:t>
                </a:r>
                <a:endParaRPr lang="en-US" b="1" dirty="0" smtClean="0">
                  <a:ea typeface="Roboto Light" panose="02000000000000000000" pitchFamily="2" charset="0"/>
                  <a:cs typeface="Oswald Regular"/>
                </a:endParaRPr>
              </a:p>
            </p:txBody>
          </p:sp>
        </p:grpSp>
        <p:sp>
          <p:nvSpPr>
            <p:cNvPr id="22" name="Dikdörtgen 21"/>
            <p:cNvSpPr/>
            <p:nvPr/>
          </p:nvSpPr>
          <p:spPr>
            <a:xfrm>
              <a:off x="7818488" y="3037038"/>
              <a:ext cx="193033" cy="341632"/>
            </a:xfrm>
            <a:prstGeom prst="rect">
              <a:avLst/>
            </a:prstGeom>
          </p:spPr>
          <p:txBody>
            <a:bodyPr wrap="none">
              <a:spAutoFit/>
            </a:bodyPr>
            <a:lstStyle/>
            <a:p>
              <a:pPr lvl="0" algn="ctr" defTabSz="1066800">
                <a:lnSpc>
                  <a:spcPct val="90000"/>
                </a:lnSpc>
                <a:spcBef>
                  <a:spcPct val="0"/>
                </a:spcBef>
                <a:spcAft>
                  <a:spcPct val="35000"/>
                </a:spcAft>
              </a:pPr>
              <a:r>
                <a:rPr lang="tr-TR" b="1" dirty="0" smtClean="0">
                  <a:solidFill>
                    <a:schemeClr val="bg1"/>
                  </a:solidFill>
                </a:rPr>
                <a:t>3</a:t>
              </a:r>
              <a:endParaRPr lang="en-US" b="1" dirty="0">
                <a:solidFill>
                  <a:schemeClr val="bg1"/>
                </a:solidFill>
              </a:endParaRPr>
            </a:p>
          </p:txBody>
        </p:sp>
      </p:grpSp>
      <p:grpSp>
        <p:nvGrpSpPr>
          <p:cNvPr id="41" name="Grup 40"/>
          <p:cNvGrpSpPr/>
          <p:nvPr/>
        </p:nvGrpSpPr>
        <p:grpSpPr>
          <a:xfrm>
            <a:off x="709431" y="1735393"/>
            <a:ext cx="4117943" cy="622151"/>
            <a:chOff x="7575180" y="2897664"/>
            <a:chExt cx="2634868" cy="773196"/>
          </a:xfrm>
        </p:grpSpPr>
        <p:grpSp>
          <p:nvGrpSpPr>
            <p:cNvPr id="42" name="Group 14"/>
            <p:cNvGrpSpPr/>
            <p:nvPr/>
          </p:nvGrpSpPr>
          <p:grpSpPr>
            <a:xfrm>
              <a:off x="7575180" y="2897664"/>
              <a:ext cx="2634868" cy="773196"/>
              <a:chOff x="7823486" y="3008089"/>
              <a:chExt cx="2634868" cy="773196"/>
            </a:xfrm>
          </p:grpSpPr>
          <p:sp>
            <p:nvSpPr>
              <p:cNvPr id="44" name="Freeform 16"/>
              <p:cNvSpPr/>
              <p:nvPr/>
            </p:nvSpPr>
            <p:spPr>
              <a:xfrm>
                <a:off x="7892712" y="3008089"/>
                <a:ext cx="539291" cy="773196"/>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b="1" kern="1200"/>
              </a:p>
            </p:txBody>
          </p:sp>
          <p:sp>
            <p:nvSpPr>
              <p:cNvPr id="45" name="Rectangle 18"/>
              <p:cNvSpPr/>
              <p:nvPr/>
            </p:nvSpPr>
            <p:spPr>
              <a:xfrm>
                <a:off x="7823486" y="3172881"/>
                <a:ext cx="2634868" cy="500276"/>
              </a:xfrm>
              <a:prstGeom prst="rect">
                <a:avLst/>
              </a:prstGeom>
            </p:spPr>
            <p:txBody>
              <a:bodyPr wrap="square">
                <a:spAutoFit/>
              </a:bodyPr>
              <a:lstStyle/>
              <a:p>
                <a:pPr algn="ctr">
                  <a:lnSpc>
                    <a:spcPct val="120000"/>
                  </a:lnSpc>
                </a:pPr>
                <a:r>
                  <a:rPr lang="tr-TR" b="1" dirty="0" smtClean="0">
                    <a:ea typeface="Roboto Light" panose="02000000000000000000" pitchFamily="2" charset="0"/>
                    <a:cs typeface="Oswald Regular"/>
                  </a:rPr>
                  <a:t>Kapaklı Anadolu Lisesi</a:t>
                </a:r>
                <a:endParaRPr lang="en-US" b="1" dirty="0" smtClean="0">
                  <a:ea typeface="Roboto Light" panose="02000000000000000000" pitchFamily="2" charset="0"/>
                  <a:cs typeface="Oswald Regular"/>
                </a:endParaRPr>
              </a:p>
            </p:txBody>
          </p:sp>
        </p:grpSp>
        <p:sp>
          <p:nvSpPr>
            <p:cNvPr id="43" name="Dikdörtgen 42"/>
            <p:cNvSpPr/>
            <p:nvPr/>
          </p:nvSpPr>
          <p:spPr>
            <a:xfrm>
              <a:off x="7818488" y="3037038"/>
              <a:ext cx="193034" cy="341632"/>
            </a:xfrm>
            <a:prstGeom prst="rect">
              <a:avLst/>
            </a:prstGeom>
          </p:spPr>
          <p:txBody>
            <a:bodyPr wrap="none">
              <a:spAutoFit/>
            </a:bodyPr>
            <a:lstStyle/>
            <a:p>
              <a:pPr lvl="0" algn="ctr" defTabSz="1066800">
                <a:lnSpc>
                  <a:spcPct val="90000"/>
                </a:lnSpc>
                <a:spcBef>
                  <a:spcPct val="0"/>
                </a:spcBef>
                <a:spcAft>
                  <a:spcPct val="35000"/>
                </a:spcAft>
              </a:pPr>
              <a:r>
                <a:rPr lang="tr-TR" b="1" dirty="0">
                  <a:solidFill>
                    <a:schemeClr val="bg1"/>
                  </a:solidFill>
                </a:rPr>
                <a:t>1</a:t>
              </a:r>
              <a:endParaRPr lang="en-US" b="1" dirty="0">
                <a:solidFill>
                  <a:schemeClr val="bg1"/>
                </a:solidFill>
              </a:endParaRPr>
            </a:p>
          </p:txBody>
        </p:sp>
      </p:grpSp>
    </p:spTree>
    <p:extLst>
      <p:ext uri="{BB962C8B-B14F-4D97-AF65-F5344CB8AC3E}">
        <p14:creationId xmlns:p14="http://schemas.microsoft.com/office/powerpoint/2010/main" xmlns="" val="7083285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197514" y="1484784"/>
            <a:ext cx="4158462" cy="4896544"/>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9144000" cy="79208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OTURUMLARI</a:t>
            </a:r>
            <a:r>
              <a:rPr lang="en-US" dirty="0"/>
              <a:t/>
            </a:r>
            <a:br>
              <a:rPr lang="en-US" dirty="0"/>
            </a:br>
            <a:endParaRPr lang="vi-VN" dirty="0"/>
          </a:p>
        </p:txBody>
      </p:sp>
      <p:sp>
        <p:nvSpPr>
          <p:cNvPr id="5" name="Title 13"/>
          <p:cNvSpPr txBox="1">
            <a:spLocks/>
          </p:cNvSpPr>
          <p:nvPr/>
        </p:nvSpPr>
        <p:spPr>
          <a:xfrm>
            <a:off x="4734018" y="2473153"/>
            <a:ext cx="4055613" cy="1969770"/>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smtClean="0">
                <a:solidFill>
                  <a:schemeClr val="accent5">
                    <a:lumMod val="75000"/>
                  </a:schemeClr>
                </a:solidFill>
                <a:latin typeface="+mj-lt"/>
                <a:ea typeface="Roboto Condensed" panose="02000000000000000000" pitchFamily="2" charset="0"/>
              </a:rPr>
              <a:t>Sınav sayısal ve sözel  bölümden oluşacak.</a:t>
            </a:r>
            <a:endParaRPr lang="en-US" sz="40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xmlns="" val="17861357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TotalTime>
  <Words>897</Words>
  <Application>Microsoft Office PowerPoint</Application>
  <PresentationFormat>Ekran Gösterisi (4:3)</PresentationFormat>
  <Paragraphs>210</Paragraphs>
  <Slides>35</Slides>
  <Notes>2</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Slayt 1</vt:lpstr>
      <vt:lpstr>LİSELERE YERLEŞTİRME NASIL YAPILACAK?</vt:lpstr>
      <vt:lpstr>1) MERKEZİ SINAV İLE YERLEŞME</vt:lpstr>
      <vt:lpstr>SINAV TAKVİMİ </vt:lpstr>
      <vt:lpstr>SINAVLA ÖĞRENCİ ALAN LİSELER (ÇORLU)</vt:lpstr>
      <vt:lpstr>SINAVLA ÖĞRENCİ ALAN LİSELER (ÇERKEZKÖY)</vt:lpstr>
      <vt:lpstr>SINAVLA ÖĞRENCİ ALAN LİSELER (SÜLEYMANPAŞA)</vt:lpstr>
      <vt:lpstr>SINAVLA ÖĞRENCİ ALAN LİSELER (KAPAKLI-MALKARA-SARAY)</vt:lpstr>
      <vt:lpstr>  SINAV OTURUMLARI </vt:lpstr>
      <vt:lpstr>  SINAV UYGULAMASI </vt:lpstr>
      <vt:lpstr>  SINAV UYGULAMASI </vt:lpstr>
      <vt:lpstr>  SINAV UYGULAMASI </vt:lpstr>
      <vt:lpstr>  SINAV UYGULAMASI </vt:lpstr>
      <vt:lpstr>  SINAV UYGULAMASI </vt:lpstr>
      <vt:lpstr>  SINAV UYGULAMASI </vt:lpstr>
      <vt:lpstr>SORU SAYISI ve SINAV SÜRESİ</vt:lpstr>
      <vt:lpstr>  SINAV SÜRESİ VE BAŞLAMA SAATİ </vt:lpstr>
      <vt:lpstr>SORU SAYILARI</vt:lpstr>
      <vt:lpstr> </vt:lpstr>
      <vt:lpstr>SINAV KONULARI</vt:lpstr>
      <vt:lpstr> SINAV ZORUNLU MU? </vt:lpstr>
      <vt:lpstr>Sınavın Değerlendirilmesi </vt:lpstr>
      <vt:lpstr>Slayt 23</vt:lpstr>
      <vt:lpstr>PUAN HESAPLAMA</vt:lpstr>
      <vt:lpstr>Slayt 25</vt:lpstr>
      <vt:lpstr>2019 LGS İSTATİSTİKLERİ  </vt:lpstr>
      <vt:lpstr>  https://www.meb.gov.tr/meb_iys_dosyalar/2019_06/24094730_2019_Ortaogretim_Kurumlarina_Iliskin_Merkezi_Sinav.pdf</vt:lpstr>
      <vt:lpstr>Slayt 28</vt:lpstr>
      <vt:lpstr>  SINAVLA ÖĞRENCİ ALAN LİSELERE TERCİH İŞLEMLERİ </vt:lpstr>
      <vt:lpstr>2) YEREL YERLEŞTİRME</vt:lpstr>
      <vt:lpstr>Yerel yerleştirme işlemleri okulların türü, kontenjanı ve konumuna göre il/ilçe milli eğitim müdürlüklerince oluşturulan ortaöğretim kayıt alanlarındaki okullara sırasıyla öğrencilerin ikamet adresleri, okul başarı puanının üstünlüğü ve okula özürsüz devamsızlık yapılan gün sayısının azlığı kriterlerine göre yapılır. Değerlendirmede eşitlik olması durumunda sırasıyla; 8’inci, 7’nci ve 6’ncı sınıflardaki yılsonu başarı puanı üstünlüğüne bakılarak yerleştirme yapılır.  (Bu bilgiler ‘ORTAÖĞRETİME GEÇİŞ TERCİH VE YERLEŞTİRME KILAVUZU 2019’ dan alınmıştır)</vt:lpstr>
      <vt:lpstr> YEREL YERLEŞTİRMEDE KAÇ OKUL TERCİH EDİLECEK? </vt:lpstr>
      <vt:lpstr>3) YETENEK SINAVI İLE ÖĞRENCİ ALAN KURUMLARA YERLEŞME</vt:lpstr>
      <vt:lpstr> GÜZEL SANATLAR LİSESİNE YERLEŞTİRME NASIL OLACAK? </vt:lpstr>
      <vt:lpstr> SPOR LİSESİNE YERLEŞTİRME NASIL OLACAK?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CEZZAR MUSTAFA ERSİN</dc:creator>
  <cp:lastModifiedBy>hp</cp:lastModifiedBy>
  <cp:revision>76</cp:revision>
  <dcterms:created xsi:type="dcterms:W3CDTF">2018-11-14T08:07:27Z</dcterms:created>
  <dcterms:modified xsi:type="dcterms:W3CDTF">2020-06-01T12:20:23Z</dcterms:modified>
</cp:coreProperties>
</file>